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71" r:id="rId13"/>
    <p:sldId id="268" r:id="rId14"/>
    <p:sldId id="269" r:id="rId15"/>
  </p:sldIdLst>
  <p:sldSz cx="18288000" cy="10287000"/>
  <p:notesSz cx="6858000" cy="9144000"/>
  <p:embeddedFontLst>
    <p:embeddedFont>
      <p:font typeface="Ara Hamah Alfidaa" panose="020B0604020202020204" charset="-78"/>
      <p:regular r:id="rId16"/>
    </p:embeddedFont>
    <p:embeddedFont>
      <p:font typeface="Tek Tall Arabic Bold" panose="020B0604020202020204" charset="-78"/>
      <p:regular r:id="rId17"/>
    </p:embeddedFont>
    <p:embeddedFont>
      <p:font typeface="TT Chocolates" panose="020B0604020202020204" charset="0"/>
      <p:regular r:id="rId18"/>
    </p:embeddedFont>
    <p:embeddedFont>
      <p:font typeface="TT Chocolate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692"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7.sv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7.svg"/><Relationship Id="rId10" Type="http://schemas.openxmlformats.org/officeDocument/2006/relationships/image" Target="../media/image17.svg"/><Relationship Id="rId4" Type="http://schemas.openxmlformats.org/officeDocument/2006/relationships/image" Target="../media/image6.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268182" y="-772916"/>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1404153" y="1907899"/>
            <a:ext cx="8334816" cy="4780796"/>
          </a:xfrm>
          <a:prstGeom prst="rect">
            <a:avLst/>
          </a:prstGeom>
        </p:spPr>
        <p:txBody>
          <a:bodyPr lIns="0" tIns="0" rIns="0" bIns="0" rtlCol="0" anchor="t">
            <a:spAutoFit/>
          </a:bodyPr>
          <a:lstStyle/>
          <a:p>
            <a:pPr algn="l">
              <a:lnSpc>
                <a:spcPts val="11754"/>
              </a:lnSpc>
            </a:pPr>
            <a:r>
              <a:rPr lang="fr-FR" sz="16101" dirty="0">
                <a:solidFill>
                  <a:srgbClr val="FFFFFF"/>
                </a:solidFill>
                <a:latin typeface="Ara Hamah Alfidaa"/>
                <a:ea typeface="Ara Hamah Alfidaa"/>
                <a:cs typeface="Ara Hamah Alfidaa"/>
                <a:sym typeface="Ara Hamah Alfidaa"/>
              </a:rPr>
              <a:t>bonnes</a:t>
            </a:r>
            <a:r>
              <a:rPr lang="en-US" sz="16101" dirty="0">
                <a:solidFill>
                  <a:srgbClr val="FFFFFF"/>
                </a:solidFill>
                <a:latin typeface="Ara Hamah Alfidaa"/>
                <a:ea typeface="Ara Hamah Alfidaa"/>
                <a:cs typeface="Ara Hamah Alfidaa"/>
                <a:sym typeface="Ara Hamah Alfidaa"/>
              </a:rPr>
              <a:t> pratiques de </a:t>
            </a:r>
            <a:r>
              <a:rPr lang="en-US" sz="16101" dirty="0" err="1">
                <a:solidFill>
                  <a:srgbClr val="FFFFFF"/>
                </a:solidFill>
                <a:latin typeface="Ara Hamah Alfidaa"/>
                <a:ea typeface="Ara Hamah Alfidaa"/>
                <a:cs typeface="Ara Hamah Alfidaa"/>
                <a:sym typeface="Ara Hamah Alfidaa"/>
              </a:rPr>
              <a:t>codage</a:t>
            </a:r>
            <a:endParaRPr lang="en-US" sz="16101" dirty="0">
              <a:solidFill>
                <a:srgbClr val="FFFFFF"/>
              </a:solidFill>
              <a:latin typeface="Ara Hamah Alfidaa"/>
              <a:ea typeface="Ara Hamah Alfidaa"/>
              <a:cs typeface="Ara Hamah Alfidaa"/>
              <a:sym typeface="Ara Hamah Alfidaa"/>
            </a:endParaRPr>
          </a:p>
        </p:txBody>
      </p:sp>
      <p:sp>
        <p:nvSpPr>
          <p:cNvPr id="5" name="Freeform 5"/>
          <p:cNvSpPr/>
          <p:nvPr/>
        </p:nvSpPr>
        <p:spPr>
          <a:xfrm>
            <a:off x="1404153" y="6798564"/>
            <a:ext cx="7115854" cy="1358481"/>
          </a:xfrm>
          <a:custGeom>
            <a:avLst/>
            <a:gdLst/>
            <a:ahLst/>
            <a:cxnLst/>
            <a:rect l="l" t="t" r="r" b="b"/>
            <a:pathLst>
              <a:path w="7115854" h="1358481">
                <a:moveTo>
                  <a:pt x="0" y="0"/>
                </a:moveTo>
                <a:lnTo>
                  <a:pt x="7115854" y="0"/>
                </a:lnTo>
                <a:lnTo>
                  <a:pt x="7115854" y="1358482"/>
                </a:lnTo>
                <a:lnTo>
                  <a:pt x="0" y="1358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3062465" y="8201751"/>
            <a:ext cx="6102269" cy="1374453"/>
          </a:xfrm>
          <a:prstGeom prst="rect">
            <a:avLst/>
          </a:prstGeom>
        </p:spPr>
        <p:txBody>
          <a:bodyPr lIns="50800" tIns="50800" rIns="50800" bIns="50800" rtlCol="0" anchor="ctr"/>
          <a:lstStyle/>
          <a:p>
            <a:pPr algn="ctr">
              <a:lnSpc>
                <a:spcPts val="2386"/>
              </a:lnSpc>
            </a:pPr>
            <a:endParaRPr/>
          </a:p>
        </p:txBody>
      </p:sp>
      <p:sp>
        <p:nvSpPr>
          <p:cNvPr id="9" name="TextBox 9"/>
          <p:cNvSpPr txBox="1"/>
          <p:nvPr/>
        </p:nvSpPr>
        <p:spPr>
          <a:xfrm>
            <a:off x="1047750" y="6930710"/>
            <a:ext cx="6805701" cy="936625"/>
          </a:xfrm>
          <a:prstGeom prst="rect">
            <a:avLst/>
          </a:prstGeom>
        </p:spPr>
        <p:txBody>
          <a:bodyPr lIns="0" tIns="0" rIns="0" bIns="0" rtlCol="0" anchor="t">
            <a:spAutoFit/>
          </a:bodyPr>
          <a:lstStyle/>
          <a:p>
            <a:pPr algn="ctr">
              <a:lnSpc>
                <a:spcPts val="7699"/>
              </a:lnSpc>
            </a:pPr>
            <a:r>
              <a:rPr lang="en-US" sz="5499" b="1" spc="478" dirty="0">
                <a:solidFill>
                  <a:srgbClr val="232E54"/>
                </a:solidFill>
                <a:latin typeface="Tek Tall Arabic Bold"/>
                <a:ea typeface="Tek Tall Arabic Bold"/>
                <a:cs typeface="Tek Tall Arabic Bold"/>
                <a:sym typeface="Tek Tall Arabic Bold"/>
              </a:rPr>
              <a:t>Let’s start!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1828800" y="-7658100"/>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17111" y="6119921"/>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2742369" y="-95175"/>
            <a:ext cx="1100095" cy="1695236"/>
            <a:chOff x="33840" y="-1388957"/>
            <a:chExt cx="1466793" cy="2260314"/>
          </a:xfrm>
        </p:grpSpPr>
        <p:sp>
          <p:nvSpPr>
            <p:cNvPr id="6" name="Freeform 6"/>
            <p:cNvSpPr/>
            <p:nvPr/>
          </p:nvSpPr>
          <p:spPr>
            <a:xfrm rot="16200000">
              <a:off x="-77733" y="-691223"/>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73377" y="-1388957"/>
              <a:ext cx="1327256" cy="2260314"/>
            </a:xfrm>
            <a:prstGeom prst="rect">
              <a:avLst/>
            </a:prstGeom>
          </p:spPr>
          <p:txBody>
            <a:bodyPr lIns="0" tIns="0" rIns="0" bIns="0" rtlCol="0" anchor="t">
              <a:spAutoFit/>
            </a:bodyPr>
            <a:lstStyle/>
            <a:p>
              <a:pPr algn="ctr">
                <a:lnSpc>
                  <a:spcPts val="14252"/>
                </a:lnSpc>
              </a:pPr>
              <a:r>
                <a:rPr lang="en-US" sz="10180" dirty="0">
                  <a:solidFill>
                    <a:srgbClr val="374F90"/>
                  </a:solidFill>
                  <a:latin typeface="Ara Hamah Alfidaa"/>
                  <a:ea typeface="Ara Hamah Alfidaa"/>
                  <a:cs typeface="Ara Hamah Alfidaa"/>
                  <a:sym typeface="Ara Hamah Alfidaa"/>
                </a:rPr>
                <a:t>5</a:t>
              </a:r>
            </a:p>
          </p:txBody>
        </p:sp>
      </p:grpSp>
      <p:sp>
        <p:nvSpPr>
          <p:cNvPr id="8" name="Freeform 8"/>
          <p:cNvSpPr/>
          <p:nvPr/>
        </p:nvSpPr>
        <p:spPr>
          <a:xfrm rot="-607588" flipH="1">
            <a:off x="13077304" y="-535979"/>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9" name="TextBox 9"/>
          <p:cNvSpPr txBox="1"/>
          <p:nvPr/>
        </p:nvSpPr>
        <p:spPr>
          <a:xfrm>
            <a:off x="4319303" y="195264"/>
            <a:ext cx="13587697" cy="1336904"/>
          </a:xfrm>
          <a:prstGeom prst="rect">
            <a:avLst/>
          </a:prstGeom>
        </p:spPr>
        <p:txBody>
          <a:bodyPr wrap="square" lIns="0" tIns="0" rIns="0" bIns="0" rtlCol="0" anchor="t">
            <a:spAutoFit/>
          </a:bodyPr>
          <a:lstStyle/>
          <a:p>
            <a:pPr algn="l">
              <a:lnSpc>
                <a:spcPts val="10722"/>
              </a:lnSpc>
            </a:pPr>
            <a:r>
              <a:rPr lang="en-US" sz="8000" dirty="0">
                <a:solidFill>
                  <a:srgbClr val="FFFFFF"/>
                </a:solidFill>
                <a:latin typeface="Ara Hamah Alfidaa"/>
                <a:ea typeface="Ara Hamah Alfidaa"/>
                <a:cs typeface="Ara Hamah Alfidaa"/>
                <a:sym typeface="Ara Hamah Alfidaa"/>
              </a:rPr>
              <a:t>Tester le Code </a:t>
            </a:r>
          </a:p>
        </p:txBody>
      </p:sp>
      <p:sp>
        <p:nvSpPr>
          <p:cNvPr id="10" name="TextBox 10"/>
          <p:cNvSpPr txBox="1"/>
          <p:nvPr/>
        </p:nvSpPr>
        <p:spPr>
          <a:xfrm>
            <a:off x="3804667" y="3354235"/>
            <a:ext cx="10638089" cy="2089418"/>
          </a:xfrm>
          <a:prstGeom prst="rect">
            <a:avLst/>
          </a:prstGeom>
        </p:spPr>
        <p:txBody>
          <a:bodyPr wrap="square" lIns="0" tIns="0" rIns="0" bIns="0" rtlCol="0" anchor="t">
            <a:spAutoFit/>
          </a:bodyPr>
          <a:lstStyle/>
          <a:p>
            <a:pPr algn="l">
              <a:lnSpc>
                <a:spcPts val="5451"/>
              </a:lnSpc>
              <a:spcBef>
                <a:spcPct val="0"/>
              </a:spcBef>
            </a:pPr>
            <a:r>
              <a:rPr lang="en-US" sz="3894" spc="31" dirty="0" err="1">
                <a:solidFill>
                  <a:srgbClr val="FFFFFF"/>
                </a:solidFill>
                <a:latin typeface="TT Chocolates"/>
                <a:ea typeface="TT Chocolates"/>
                <a:cs typeface="TT Chocolates"/>
                <a:sym typeface="TT Chocolates"/>
              </a:rPr>
              <a:t>Testez</a:t>
            </a:r>
            <a:r>
              <a:rPr lang="en-US" sz="3894" spc="31" dirty="0">
                <a:solidFill>
                  <a:srgbClr val="FFFFFF"/>
                </a:solidFill>
                <a:latin typeface="TT Chocolates"/>
                <a:ea typeface="TT Chocolates"/>
                <a:cs typeface="TT Chocolates"/>
                <a:sym typeface="TT Chocolates"/>
              </a:rPr>
              <a:t> </a:t>
            </a:r>
            <a:r>
              <a:rPr lang="en-US" sz="3894" spc="31" dirty="0" err="1">
                <a:solidFill>
                  <a:srgbClr val="FFFFFF"/>
                </a:solidFill>
                <a:latin typeface="TT Chocolates"/>
                <a:ea typeface="TT Chocolates"/>
                <a:cs typeface="TT Chocolates"/>
                <a:sym typeface="TT Chocolates"/>
              </a:rPr>
              <a:t>toujours</a:t>
            </a:r>
            <a:r>
              <a:rPr lang="en-US" sz="3894" spc="31" dirty="0">
                <a:solidFill>
                  <a:srgbClr val="FFFFFF"/>
                </a:solidFill>
                <a:latin typeface="TT Chocolates"/>
                <a:ea typeface="TT Chocolates"/>
                <a:cs typeface="TT Chocolates"/>
                <a:sym typeface="TT Chocolates"/>
              </a:rPr>
              <a:t> le code pour </a:t>
            </a:r>
            <a:r>
              <a:rPr lang="en-US" sz="3894" spc="31" dirty="0" err="1">
                <a:solidFill>
                  <a:srgbClr val="FFFFFF"/>
                </a:solidFill>
                <a:latin typeface="TT Chocolates"/>
                <a:ea typeface="TT Chocolates"/>
                <a:cs typeface="TT Chocolates"/>
                <a:sym typeface="TT Chocolates"/>
              </a:rPr>
              <a:t>vous</a:t>
            </a:r>
            <a:r>
              <a:rPr lang="en-US" sz="3894" spc="31" dirty="0">
                <a:solidFill>
                  <a:srgbClr val="FFFFFF"/>
                </a:solidFill>
                <a:latin typeface="TT Chocolates"/>
                <a:ea typeface="TT Chocolates"/>
                <a:cs typeface="TT Chocolates"/>
                <a:sym typeface="TT Chocolates"/>
              </a:rPr>
              <a:t> assurer </a:t>
            </a:r>
            <a:r>
              <a:rPr lang="en-US" sz="3894" spc="31" dirty="0" err="1">
                <a:solidFill>
                  <a:srgbClr val="FFFFFF"/>
                </a:solidFill>
                <a:latin typeface="TT Chocolates"/>
                <a:ea typeface="TT Chocolates"/>
                <a:cs typeface="TT Chocolates"/>
                <a:sym typeface="TT Chocolates"/>
              </a:rPr>
              <a:t>qu'il</a:t>
            </a:r>
            <a:r>
              <a:rPr lang="en-US" sz="3894" spc="31" dirty="0">
                <a:solidFill>
                  <a:srgbClr val="FFFFFF"/>
                </a:solidFill>
                <a:latin typeface="TT Chocolates"/>
                <a:ea typeface="TT Chocolates"/>
                <a:cs typeface="TT Chocolates"/>
                <a:sym typeface="TT Chocolates"/>
              </a:rPr>
              <a:t> </a:t>
            </a:r>
            <a:r>
              <a:rPr lang="en-US" sz="3894" spc="31" dirty="0" err="1">
                <a:solidFill>
                  <a:srgbClr val="FFFFFF"/>
                </a:solidFill>
                <a:latin typeface="TT Chocolates"/>
                <a:ea typeface="TT Chocolates"/>
                <a:cs typeface="TT Chocolates"/>
                <a:sym typeface="TT Chocolates"/>
              </a:rPr>
              <a:t>fonctionne</a:t>
            </a:r>
            <a:r>
              <a:rPr lang="en-US" sz="3894" spc="31" dirty="0">
                <a:solidFill>
                  <a:srgbClr val="FFFFFF"/>
                </a:solidFill>
                <a:latin typeface="TT Chocolates"/>
                <a:ea typeface="TT Chocolates"/>
                <a:cs typeface="TT Chocolates"/>
                <a:sym typeface="TT Chocolates"/>
              </a:rPr>
              <a:t> </a:t>
            </a:r>
            <a:r>
              <a:rPr lang="en-US" sz="3894" spc="31" dirty="0" err="1">
                <a:solidFill>
                  <a:srgbClr val="FFFFFF"/>
                </a:solidFill>
                <a:latin typeface="TT Chocolates"/>
                <a:ea typeface="TT Chocolates"/>
                <a:cs typeface="TT Chocolates"/>
                <a:sym typeface="TT Chocolates"/>
              </a:rPr>
              <a:t>correctement</a:t>
            </a:r>
            <a:r>
              <a:rPr lang="en-US" sz="3894" spc="31" dirty="0">
                <a:solidFill>
                  <a:srgbClr val="FFFFFF"/>
                </a:solidFill>
                <a:latin typeface="TT Chocolates"/>
                <a:ea typeface="TT Chocolates"/>
                <a:cs typeface="TT Chocolates"/>
                <a:sym typeface="TT Chocolates"/>
              </a:rPr>
              <a:t> dans </a:t>
            </a:r>
            <a:r>
              <a:rPr lang="en-US" sz="3894" spc="31" dirty="0" err="1">
                <a:solidFill>
                  <a:srgbClr val="FFFFFF"/>
                </a:solidFill>
                <a:latin typeface="TT Chocolates"/>
                <a:ea typeface="TT Chocolates"/>
                <a:cs typeface="TT Chocolates"/>
                <a:sym typeface="TT Chocolates"/>
              </a:rPr>
              <a:t>tous</a:t>
            </a:r>
            <a:r>
              <a:rPr lang="en-US" sz="3894" spc="31" dirty="0">
                <a:solidFill>
                  <a:srgbClr val="FFFFFF"/>
                </a:solidFill>
                <a:latin typeface="TT Chocolates"/>
                <a:ea typeface="TT Chocolates"/>
                <a:cs typeface="TT Chocolates"/>
                <a:sym typeface="TT Chocolates"/>
              </a:rPr>
              <a:t> les </a:t>
            </a:r>
            <a:r>
              <a:rPr lang="en-US" sz="3894" spc="31" dirty="0" err="1">
                <a:solidFill>
                  <a:srgbClr val="FFFFFF"/>
                </a:solidFill>
                <a:latin typeface="TT Chocolates"/>
                <a:ea typeface="TT Chocolates"/>
                <a:cs typeface="TT Chocolates"/>
                <a:sym typeface="TT Chocolates"/>
              </a:rPr>
              <a:t>cas</a:t>
            </a:r>
            <a:r>
              <a:rPr lang="en-US" sz="3894" spc="31" dirty="0">
                <a:solidFill>
                  <a:srgbClr val="FFFFFF"/>
                </a:solidFill>
                <a:latin typeface="TT Chocolates"/>
                <a:ea typeface="TT Chocolates"/>
                <a:cs typeface="TT Chocolates"/>
                <a:sym typeface="TT Chocolates"/>
              </a:rPr>
              <a:t> possibles.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30980" y="-397764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txBody>
          <a:bodyPr/>
          <a:lstStyle/>
          <a:p>
            <a:endParaRPr lang="fr-FR" dirty="0"/>
          </a:p>
        </p:txBody>
      </p:sp>
      <p:sp>
        <p:nvSpPr>
          <p:cNvPr id="3" name="Freeform 3"/>
          <p:cNvSpPr/>
          <p:nvPr/>
        </p:nvSpPr>
        <p:spPr>
          <a:xfrm rot="-10800000">
            <a:off x="1163953" y="-6362700"/>
            <a:ext cx="13962582" cy="11277600"/>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grpSp>
        <p:nvGrpSpPr>
          <p:cNvPr id="5" name="Group 5"/>
          <p:cNvGrpSpPr/>
          <p:nvPr/>
        </p:nvGrpSpPr>
        <p:grpSpPr>
          <a:xfrm>
            <a:off x="1332593" y="377269"/>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dirty="0">
                  <a:solidFill>
                    <a:srgbClr val="374F90"/>
                  </a:solidFill>
                  <a:latin typeface="Ara Hamah Alfidaa"/>
                  <a:ea typeface="Ara Hamah Alfidaa"/>
                  <a:cs typeface="Ara Hamah Alfidaa"/>
                  <a:sym typeface="Ara Hamah Alfidaa"/>
                </a:rPr>
                <a:t>6</a:t>
              </a:r>
            </a:p>
          </p:txBody>
        </p:sp>
      </p:grpSp>
      <p:sp>
        <p:nvSpPr>
          <p:cNvPr id="8" name="Freeform 8"/>
          <p:cNvSpPr/>
          <p:nvPr/>
        </p:nvSpPr>
        <p:spPr>
          <a:xfrm rot="-607588" flipH="1">
            <a:off x="229332" y="4622372"/>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6"/>
            <a:stretch>
              <a:fillRect/>
            </a:stretch>
          </a:blipFill>
        </p:spPr>
      </p:sp>
      <p:sp>
        <p:nvSpPr>
          <p:cNvPr id="9" name="TextBox 9"/>
          <p:cNvSpPr txBox="1"/>
          <p:nvPr/>
        </p:nvSpPr>
        <p:spPr>
          <a:xfrm>
            <a:off x="2987323" y="485037"/>
            <a:ext cx="13140765" cy="1283044"/>
          </a:xfrm>
          <a:prstGeom prst="rect">
            <a:avLst/>
          </a:prstGeom>
        </p:spPr>
        <p:txBody>
          <a:bodyPr lIns="0" tIns="0" rIns="0" bIns="0" rtlCol="0" anchor="t">
            <a:spAutoFit/>
          </a:bodyPr>
          <a:lstStyle/>
          <a:p>
            <a:pPr algn="l">
              <a:lnSpc>
                <a:spcPts val="10722"/>
              </a:lnSpc>
            </a:pPr>
            <a:r>
              <a:rPr lang="fr-FR" sz="6600" b="1" kern="0" dirty="0">
                <a:solidFill>
                  <a:schemeClr val="bg1"/>
                </a:solidFill>
                <a:effectLst/>
                <a:latin typeface="Times New Roman" panose="02020603050405020304" pitchFamily="18" charset="0"/>
                <a:ea typeface="Times New Roman" panose="02020603050405020304" pitchFamily="18" charset="0"/>
              </a:rPr>
              <a:t>Écrire des commentaires pertinents.</a:t>
            </a:r>
            <a:endParaRPr lang="en-US" sz="6600" dirty="0">
              <a:solidFill>
                <a:schemeClr val="bg1"/>
              </a:solidFill>
              <a:latin typeface="Ara Hamah Alfidaa"/>
              <a:ea typeface="Ara Hamah Alfidaa"/>
              <a:cs typeface="Ara Hamah Alfidaa"/>
              <a:sym typeface="Ara Hamah Alfidaa"/>
            </a:endParaRPr>
          </a:p>
        </p:txBody>
      </p:sp>
      <p:pic>
        <p:nvPicPr>
          <p:cNvPr id="12" name="Image 11">
            <a:extLst>
              <a:ext uri="{FF2B5EF4-FFF2-40B4-BE49-F238E27FC236}">
                <a16:creationId xmlns:a16="http://schemas.microsoft.com/office/drawing/2014/main" id="{2E0B5885-96A2-FB2B-1771-9C6F621FA0EA}"/>
              </a:ext>
            </a:extLst>
          </p:cNvPr>
          <p:cNvPicPr>
            <a:picLocks noChangeAspect="1"/>
          </p:cNvPicPr>
          <p:nvPr/>
        </p:nvPicPr>
        <p:blipFill>
          <a:blip r:embed="rId7"/>
          <a:stretch>
            <a:fillRect/>
          </a:stretch>
        </p:blipFill>
        <p:spPr>
          <a:xfrm>
            <a:off x="327210" y="4417748"/>
            <a:ext cx="7696200" cy="5281598"/>
          </a:xfrm>
          <a:prstGeom prst="rect">
            <a:avLst/>
          </a:prstGeom>
        </p:spPr>
      </p:pic>
      <p:sp>
        <p:nvSpPr>
          <p:cNvPr id="13" name="ZoneTexte 12">
            <a:extLst>
              <a:ext uri="{FF2B5EF4-FFF2-40B4-BE49-F238E27FC236}">
                <a16:creationId xmlns:a16="http://schemas.microsoft.com/office/drawing/2014/main" id="{20962F39-A8A8-3DDD-019B-5C64D25EE542}"/>
              </a:ext>
            </a:extLst>
          </p:cNvPr>
          <p:cNvSpPr txBox="1"/>
          <p:nvPr/>
        </p:nvSpPr>
        <p:spPr>
          <a:xfrm>
            <a:off x="774117" y="2217264"/>
            <a:ext cx="7062365" cy="1924181"/>
          </a:xfrm>
          <a:prstGeom prst="rect">
            <a:avLst/>
          </a:prstGeom>
          <a:noFill/>
        </p:spPr>
        <p:txBody>
          <a:bodyPr wrap="square" rtlCol="0">
            <a:spAutoFit/>
          </a:bodyPr>
          <a:lstStyle/>
          <a:p>
            <a:endParaRPr lang="fr-FR" dirty="0">
              <a:effectLst/>
            </a:endParaRPr>
          </a:p>
          <a:p>
            <a:pPr lvl="1">
              <a:lnSpc>
                <a:spcPct val="107000"/>
              </a:lnSpc>
              <a:spcAft>
                <a:spcPts val="800"/>
              </a:spcAft>
              <a:buSzPts val="1000"/>
              <a:tabLst>
                <a:tab pos="914400" algn="l"/>
              </a:tabLst>
            </a:pPr>
            <a:r>
              <a:rPr lang="fr-FR" sz="32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Les commentaires n'ajoutent aucune information utile que le code ne fournit déjà. Ils sont redondants.</a:t>
            </a:r>
            <a:endParaRPr lang="fr-FR" sz="3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ZoneTexte 13">
            <a:extLst>
              <a:ext uri="{FF2B5EF4-FFF2-40B4-BE49-F238E27FC236}">
                <a16:creationId xmlns:a16="http://schemas.microsoft.com/office/drawing/2014/main" id="{37B355C4-BA47-2988-1ECF-AD248E0F7F7A}"/>
              </a:ext>
            </a:extLst>
          </p:cNvPr>
          <p:cNvSpPr txBox="1"/>
          <p:nvPr/>
        </p:nvSpPr>
        <p:spPr>
          <a:xfrm>
            <a:off x="9542465" y="2142926"/>
            <a:ext cx="7700068" cy="1924181"/>
          </a:xfrm>
          <a:prstGeom prst="rect">
            <a:avLst/>
          </a:prstGeom>
          <a:noFill/>
        </p:spPr>
        <p:txBody>
          <a:bodyPr wrap="square" rtlCol="0">
            <a:spAutoFit/>
          </a:bodyPr>
          <a:lstStyle/>
          <a:p>
            <a:endParaRPr lang="fr-FR" dirty="0">
              <a:effectLst/>
            </a:endParaRPr>
          </a:p>
          <a:p>
            <a:pPr lvl="1">
              <a:lnSpc>
                <a:spcPct val="107000"/>
              </a:lnSpc>
              <a:spcAft>
                <a:spcPts val="800"/>
              </a:spcAft>
              <a:buSzPts val="1000"/>
              <a:tabLst>
                <a:tab pos="914400" algn="l"/>
              </a:tabLst>
            </a:pPr>
            <a:r>
              <a:rPr lang="fr-FR" sz="32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Ici, le commentaire explique la logique métier derrière le code plutôt que simplement répéter ce que le code fait.</a:t>
            </a:r>
            <a:endParaRPr lang="fr-FR" sz="3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 name="Image 17">
            <a:extLst>
              <a:ext uri="{FF2B5EF4-FFF2-40B4-BE49-F238E27FC236}">
                <a16:creationId xmlns:a16="http://schemas.microsoft.com/office/drawing/2014/main" id="{9E4EF72C-0F4E-C345-39D0-911CE25864DD}"/>
              </a:ext>
            </a:extLst>
          </p:cNvPr>
          <p:cNvPicPr>
            <a:picLocks noChangeAspect="1"/>
          </p:cNvPicPr>
          <p:nvPr/>
        </p:nvPicPr>
        <p:blipFill>
          <a:blip r:embed="rId8"/>
          <a:srcRect r="6342"/>
          <a:stretch/>
        </p:blipFill>
        <p:spPr>
          <a:xfrm>
            <a:off x="8320141" y="4914901"/>
            <a:ext cx="9900734" cy="37754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3743" y="-3939798"/>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txBody>
          <a:bodyPr/>
          <a:lstStyle/>
          <a:p>
            <a:endParaRPr lang="fr-FR" dirty="0"/>
          </a:p>
        </p:txBody>
      </p:sp>
      <p:sp>
        <p:nvSpPr>
          <p:cNvPr id="3" name="Freeform 3"/>
          <p:cNvSpPr/>
          <p:nvPr/>
        </p:nvSpPr>
        <p:spPr>
          <a:xfrm rot="-10800000">
            <a:off x="3429000" y="-8265587"/>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txBody>
          <a:bodyPr/>
          <a:lstStyle/>
          <a:p>
            <a:endParaRPr lang="fr-FR" dirty="0"/>
          </a:p>
        </p:txBody>
      </p:sp>
      <p:sp>
        <p:nvSpPr>
          <p:cNvPr id="4" name="Freeform 4"/>
          <p:cNvSpPr/>
          <p:nvPr/>
        </p:nvSpPr>
        <p:spPr>
          <a:xfrm rot="-607588" flipH="1">
            <a:off x="13107131" y="6148018"/>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1811194" y="-98726"/>
            <a:ext cx="1028065" cy="1767022"/>
            <a:chOff x="-1141074" y="-2935768"/>
            <a:chExt cx="1370753" cy="2356029"/>
          </a:xfrm>
        </p:grpSpPr>
        <p:sp>
          <p:nvSpPr>
            <p:cNvPr id="6" name="Freeform 6"/>
            <p:cNvSpPr/>
            <p:nvPr/>
          </p:nvSpPr>
          <p:spPr>
            <a:xfrm rot="16200000">
              <a:off x="-1252647" y="-2335961"/>
              <a:ext cx="1593899"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141074" y="-2935768"/>
              <a:ext cx="1327256" cy="2356029"/>
            </a:xfrm>
            <a:prstGeom prst="rect">
              <a:avLst/>
            </a:prstGeom>
          </p:spPr>
          <p:txBody>
            <a:bodyPr lIns="0" tIns="0" rIns="0" bIns="0" rtlCol="0" anchor="t">
              <a:spAutoFit/>
            </a:bodyPr>
            <a:lstStyle/>
            <a:p>
              <a:pPr algn="ctr">
                <a:lnSpc>
                  <a:spcPts val="14252"/>
                </a:lnSpc>
              </a:pPr>
              <a:r>
                <a:rPr lang="en-US" sz="10180" dirty="0">
                  <a:solidFill>
                    <a:srgbClr val="374F90"/>
                  </a:solidFill>
                  <a:latin typeface="Ara Hamah Alfidaa"/>
                  <a:ea typeface="Ara Hamah Alfidaa"/>
                  <a:cs typeface="Ara Hamah Alfidaa"/>
                  <a:sym typeface="Ara Hamah Alfidaa"/>
                </a:rPr>
                <a:t>7</a:t>
              </a:r>
            </a:p>
          </p:txBody>
        </p:sp>
      </p:grpSp>
      <p:sp>
        <p:nvSpPr>
          <p:cNvPr id="8" name="Freeform 8"/>
          <p:cNvSpPr/>
          <p:nvPr/>
        </p:nvSpPr>
        <p:spPr>
          <a:xfrm rot="-607588" flipH="1">
            <a:off x="229332" y="6133870"/>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txBody>
          <a:bodyPr/>
          <a:lstStyle/>
          <a:p>
            <a:endParaRPr lang="fr-FR" dirty="0"/>
          </a:p>
        </p:txBody>
      </p:sp>
      <p:sp>
        <p:nvSpPr>
          <p:cNvPr id="9" name="TextBox 9"/>
          <p:cNvSpPr txBox="1"/>
          <p:nvPr/>
        </p:nvSpPr>
        <p:spPr>
          <a:xfrm>
            <a:off x="3047201" y="168655"/>
            <a:ext cx="14309737" cy="1232260"/>
          </a:xfrm>
          <a:prstGeom prst="rect">
            <a:avLst/>
          </a:prstGeom>
        </p:spPr>
        <p:txBody>
          <a:bodyPr wrap="square" lIns="0" tIns="0" rIns="0" bIns="0" rtlCol="0" anchor="t">
            <a:spAutoFit/>
          </a:bodyPr>
          <a:lstStyle/>
          <a:p>
            <a:pPr algn="l">
              <a:lnSpc>
                <a:spcPts val="10722"/>
              </a:lnSpc>
            </a:pPr>
            <a:r>
              <a:rPr lang="fr-FR" sz="6000" b="1" kern="0" dirty="0">
                <a:solidFill>
                  <a:schemeClr val="bg1"/>
                </a:solidFill>
                <a:effectLst/>
                <a:ea typeface="Times New Roman" panose="02020603050405020304" pitchFamily="18" charset="0"/>
              </a:rPr>
              <a:t>Utiliser des fonctions courtes et modulaires</a:t>
            </a:r>
            <a:endParaRPr lang="en-US" sz="6000" dirty="0">
              <a:solidFill>
                <a:schemeClr val="bg1"/>
              </a:solidFill>
              <a:ea typeface="Ara Hamah Alfidaa"/>
              <a:cs typeface="Ara Hamah Alfidaa"/>
              <a:sym typeface="Ara Hamah Alfidaa"/>
            </a:endParaRPr>
          </a:p>
        </p:txBody>
      </p:sp>
      <p:pic>
        <p:nvPicPr>
          <p:cNvPr id="12" name="Image 11">
            <a:extLst>
              <a:ext uri="{FF2B5EF4-FFF2-40B4-BE49-F238E27FC236}">
                <a16:creationId xmlns:a16="http://schemas.microsoft.com/office/drawing/2014/main" id="{97B3DAB1-B73B-FA31-4652-4682784040AA}"/>
              </a:ext>
            </a:extLst>
          </p:cNvPr>
          <p:cNvPicPr>
            <a:picLocks noChangeAspect="1"/>
          </p:cNvPicPr>
          <p:nvPr/>
        </p:nvPicPr>
        <p:blipFill>
          <a:blip r:embed="rId7"/>
          <a:srcRect r="1811" b="6072"/>
          <a:stretch/>
        </p:blipFill>
        <p:spPr>
          <a:xfrm>
            <a:off x="278098" y="3820379"/>
            <a:ext cx="8732009" cy="4479979"/>
          </a:xfrm>
          <a:prstGeom prst="rect">
            <a:avLst/>
          </a:prstGeom>
        </p:spPr>
      </p:pic>
      <p:pic>
        <p:nvPicPr>
          <p:cNvPr id="14" name="Image 13">
            <a:extLst>
              <a:ext uri="{FF2B5EF4-FFF2-40B4-BE49-F238E27FC236}">
                <a16:creationId xmlns:a16="http://schemas.microsoft.com/office/drawing/2014/main" id="{00672A93-8601-FBD7-EE6A-CDFD04D2E164}"/>
              </a:ext>
            </a:extLst>
          </p:cNvPr>
          <p:cNvPicPr>
            <a:picLocks noChangeAspect="1"/>
          </p:cNvPicPr>
          <p:nvPr/>
        </p:nvPicPr>
        <p:blipFill>
          <a:blip r:embed="rId8"/>
          <a:stretch>
            <a:fillRect/>
          </a:stretch>
        </p:blipFill>
        <p:spPr>
          <a:xfrm>
            <a:off x="9443340" y="3032431"/>
            <a:ext cx="8317196" cy="6826208"/>
          </a:xfrm>
          <a:prstGeom prst="rect">
            <a:avLst/>
          </a:prstGeom>
        </p:spPr>
      </p:pic>
      <p:pic>
        <p:nvPicPr>
          <p:cNvPr id="15" name="Picture 14">
            <a:extLst>
              <a:ext uri="{FF2B5EF4-FFF2-40B4-BE49-F238E27FC236}">
                <a16:creationId xmlns:a16="http://schemas.microsoft.com/office/drawing/2014/main" id="{76BB5ACE-1DA0-B3E9-799F-CCEF81407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51320" y="2661972"/>
            <a:ext cx="874978" cy="874978"/>
          </a:xfrm>
          <a:prstGeom prst="rect">
            <a:avLst/>
          </a:prstGeom>
        </p:spPr>
      </p:pic>
      <p:sp>
        <p:nvSpPr>
          <p:cNvPr id="16" name="Freeform 11">
            <a:extLst>
              <a:ext uri="{FF2B5EF4-FFF2-40B4-BE49-F238E27FC236}">
                <a16:creationId xmlns:a16="http://schemas.microsoft.com/office/drawing/2014/main" id="{0A676E6B-DE6E-7B13-DF72-9E9B95F24EE0}"/>
              </a:ext>
            </a:extLst>
          </p:cNvPr>
          <p:cNvSpPr/>
          <p:nvPr/>
        </p:nvSpPr>
        <p:spPr>
          <a:xfrm>
            <a:off x="13030200" y="1560343"/>
            <a:ext cx="1066800" cy="926349"/>
          </a:xfrm>
          <a:custGeom>
            <a:avLst/>
            <a:gdLst/>
            <a:ahLst/>
            <a:cxnLst/>
            <a:rect l="l" t="t" r="r" b="b"/>
            <a:pathLst>
              <a:path w="629073" h="654432">
                <a:moveTo>
                  <a:pt x="0" y="0"/>
                </a:moveTo>
                <a:lnTo>
                  <a:pt x="629073" y="0"/>
                </a:lnTo>
                <a:lnTo>
                  <a:pt x="629073" y="654432"/>
                </a:lnTo>
                <a:lnTo>
                  <a:pt x="0" y="65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dirty="0"/>
          </a:p>
        </p:txBody>
      </p:sp>
    </p:spTree>
    <p:extLst>
      <p:ext uri="{BB962C8B-B14F-4D97-AF65-F5344CB8AC3E}">
        <p14:creationId xmlns:p14="http://schemas.microsoft.com/office/powerpoint/2010/main" val="2962140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a:off x="-4439764" y="0"/>
            <a:ext cx="22355665" cy="15878588"/>
          </a:xfrm>
          <a:custGeom>
            <a:avLst/>
            <a:gdLst/>
            <a:ahLst/>
            <a:cxnLst/>
            <a:rect l="l" t="t" r="r" b="b"/>
            <a:pathLst>
              <a:path w="22355665" h="15878588">
                <a:moveTo>
                  <a:pt x="0" y="0"/>
                </a:moveTo>
                <a:lnTo>
                  <a:pt x="22355665" y="0"/>
                </a:lnTo>
                <a:lnTo>
                  <a:pt x="22355665" y="15878588"/>
                </a:lnTo>
                <a:lnTo>
                  <a:pt x="0" y="15878588"/>
                </a:lnTo>
                <a:lnTo>
                  <a:pt x="0" y="0"/>
                </a:lnTo>
                <a:close/>
              </a:path>
            </a:pathLst>
          </a:custGeom>
          <a:blipFill>
            <a:blip r:embed="rId3">
              <a:alphaModFix amt="53000"/>
            </a:blip>
            <a:stretch>
              <a:fillRect/>
            </a:stretch>
          </a:blipFill>
        </p:spPr>
      </p:sp>
      <p:sp>
        <p:nvSpPr>
          <p:cNvPr id="4" name="TextBox 4"/>
          <p:cNvSpPr txBox="1"/>
          <p:nvPr/>
        </p:nvSpPr>
        <p:spPr>
          <a:xfrm>
            <a:off x="1982702" y="1573679"/>
            <a:ext cx="14322596" cy="2588261"/>
          </a:xfrm>
          <a:prstGeom prst="rect">
            <a:avLst/>
          </a:prstGeom>
        </p:spPr>
        <p:txBody>
          <a:bodyPr lIns="0" tIns="0" rIns="0" bIns="0" rtlCol="0" anchor="t">
            <a:spAutoFit/>
          </a:bodyPr>
          <a:lstStyle/>
          <a:p>
            <a:pPr algn="ctr">
              <a:lnSpc>
                <a:spcPts val="21139"/>
              </a:lnSpc>
            </a:pPr>
            <a:r>
              <a:rPr lang="en-US" sz="15099">
                <a:solidFill>
                  <a:srgbClr val="FFFFFF"/>
                </a:solidFill>
                <a:latin typeface="Ara Hamah Alfidaa"/>
                <a:ea typeface="Ara Hamah Alfidaa"/>
                <a:cs typeface="Ara Hamah Alfidaa"/>
                <a:sym typeface="Ara Hamah Alfidaa"/>
              </a:rPr>
              <a:t>Conclusion</a:t>
            </a:r>
          </a:p>
        </p:txBody>
      </p:sp>
      <p:sp>
        <p:nvSpPr>
          <p:cNvPr id="5" name="TextBox 5"/>
          <p:cNvSpPr txBox="1"/>
          <p:nvPr/>
        </p:nvSpPr>
        <p:spPr>
          <a:xfrm>
            <a:off x="2863699" y="4672591"/>
            <a:ext cx="12905974" cy="3478530"/>
          </a:xfrm>
          <a:prstGeom prst="rect">
            <a:avLst/>
          </a:prstGeom>
        </p:spPr>
        <p:txBody>
          <a:bodyPr lIns="0" tIns="0" rIns="0" bIns="0" rtlCol="0" anchor="t">
            <a:spAutoFit/>
          </a:bodyPr>
          <a:lstStyle/>
          <a:p>
            <a:pPr algn="ctr">
              <a:lnSpc>
                <a:spcPts val="4620"/>
              </a:lnSpc>
              <a:spcBef>
                <a:spcPct val="0"/>
              </a:spcBef>
            </a:pPr>
            <a:r>
              <a:rPr lang="en-US" sz="3300" spc="26">
                <a:solidFill>
                  <a:srgbClr val="FFFFFF"/>
                </a:solidFill>
                <a:latin typeface="TT Chocolates"/>
                <a:ea typeface="TT Chocolates"/>
                <a:cs typeface="TT Chocolates"/>
                <a:sym typeface="TT Chocolates"/>
              </a:rPr>
              <a:t>En appliquant les meilleures pratiques de codage, telles que l'utilisation de commentaires clairs, des noms explicites, et une organisation soignée du code, nous garantissons un code plus lisible et facile à maintenir. Ces pratiques améliorent la qualité et la fiabilité du code tout en facilitant sa gestion et sa collaboration future. Adopter ces principes est essentiel pour créer des solutions durables et efficaces.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268182" y="-772916"/>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1434838" y="2324097"/>
            <a:ext cx="8334816" cy="4714391"/>
          </a:xfrm>
          <a:prstGeom prst="rect">
            <a:avLst/>
          </a:prstGeom>
        </p:spPr>
        <p:txBody>
          <a:bodyPr lIns="0" tIns="0" rIns="0" bIns="0" rtlCol="0" anchor="t">
            <a:spAutoFit/>
          </a:bodyPr>
          <a:lstStyle/>
          <a:p>
            <a:pPr algn="l">
              <a:lnSpc>
                <a:spcPts val="17175"/>
              </a:lnSpc>
            </a:pPr>
            <a:r>
              <a:rPr lang="en-US" sz="23527">
                <a:solidFill>
                  <a:srgbClr val="FFFFFF"/>
                </a:solidFill>
                <a:latin typeface="Ara Hamah Alfidaa"/>
                <a:ea typeface="Ara Hamah Alfidaa"/>
                <a:cs typeface="Ara Hamah Alfidaa"/>
                <a:sym typeface="Ara Hamah Alfidaa"/>
              </a:rPr>
              <a:t>Thank</a:t>
            </a:r>
          </a:p>
          <a:p>
            <a:pPr algn="l">
              <a:lnSpc>
                <a:spcPts val="17175"/>
              </a:lnSpc>
            </a:pPr>
            <a:r>
              <a:rPr lang="en-US" sz="23527">
                <a:solidFill>
                  <a:srgbClr val="FFFFFF"/>
                </a:solidFill>
                <a:latin typeface="Ara Hamah Alfidaa"/>
                <a:ea typeface="Ara Hamah Alfidaa"/>
                <a:cs typeface="Ara Hamah Alfidaa"/>
                <a:sym typeface="Ara Hamah Alfidaa"/>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id="3" name="Freeform 3"/>
          <p:cNvSpPr/>
          <p:nvPr/>
        </p:nvSpPr>
        <p:spPr>
          <a:xfrm rot="4195132">
            <a:off x="-3350116" y="-6292632"/>
            <a:ext cx="26931805" cy="19128889"/>
          </a:xfrm>
          <a:custGeom>
            <a:avLst/>
            <a:gdLst/>
            <a:ahLst/>
            <a:cxnLst/>
            <a:rect l="l" t="t" r="r" b="b"/>
            <a:pathLst>
              <a:path w="26931805" h="19128889">
                <a:moveTo>
                  <a:pt x="0" y="0"/>
                </a:moveTo>
                <a:lnTo>
                  <a:pt x="26931805" y="0"/>
                </a:lnTo>
                <a:lnTo>
                  <a:pt x="26931805" y="19128889"/>
                </a:lnTo>
                <a:lnTo>
                  <a:pt x="0" y="19128889"/>
                </a:lnTo>
                <a:lnTo>
                  <a:pt x="0" y="0"/>
                </a:lnTo>
                <a:close/>
              </a:path>
            </a:pathLst>
          </a:custGeom>
          <a:blipFill>
            <a:blip r:embed="rId3">
              <a:alphaModFix amt="53000"/>
            </a:blip>
            <a:stretch>
              <a:fillRect/>
            </a:stretch>
          </a:blipFill>
        </p:spPr>
      </p:sp>
      <p:sp>
        <p:nvSpPr>
          <p:cNvPr id="4" name="TextBox 4"/>
          <p:cNvSpPr txBox="1"/>
          <p:nvPr/>
        </p:nvSpPr>
        <p:spPr>
          <a:xfrm>
            <a:off x="6248400" y="-938686"/>
            <a:ext cx="6416760" cy="4006481"/>
          </a:xfrm>
          <a:prstGeom prst="rect">
            <a:avLst/>
          </a:prstGeom>
        </p:spPr>
        <p:txBody>
          <a:bodyPr wrap="square" lIns="0" tIns="0" rIns="0" bIns="0" rtlCol="0" anchor="t">
            <a:spAutoFit/>
          </a:bodyPr>
          <a:lstStyle/>
          <a:p>
            <a:pPr algn="l">
              <a:lnSpc>
                <a:spcPts val="32397"/>
              </a:lnSpc>
            </a:pPr>
            <a:r>
              <a:rPr lang="en-US" sz="23140" spc="393" dirty="0">
                <a:solidFill>
                  <a:srgbClr val="FFFFFF"/>
                </a:solidFill>
                <a:latin typeface="Ara Hamah Alfidaa"/>
                <a:ea typeface="Ara Hamah Alfidaa"/>
                <a:cs typeface="Ara Hamah Alfidaa"/>
                <a:sym typeface="Ara Hamah Alfidaa"/>
              </a:rPr>
              <a:t>Plan</a:t>
            </a:r>
          </a:p>
        </p:txBody>
      </p:sp>
      <p:grpSp>
        <p:nvGrpSpPr>
          <p:cNvPr id="5" name="Group 5"/>
          <p:cNvGrpSpPr/>
          <p:nvPr/>
        </p:nvGrpSpPr>
        <p:grpSpPr>
          <a:xfrm>
            <a:off x="1193001" y="2069249"/>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ea typeface="Ara Hamah Alfidaa"/>
                  <a:cs typeface="Ara Hamah Alfidaa"/>
                  <a:sym typeface="Ara Hamah Alfidaa"/>
                </a:rPr>
                <a:t>1</a:t>
              </a:r>
            </a:p>
          </p:txBody>
        </p:sp>
      </p:grpSp>
      <p:grpSp>
        <p:nvGrpSpPr>
          <p:cNvPr id="8" name="Group 8"/>
          <p:cNvGrpSpPr/>
          <p:nvPr/>
        </p:nvGrpSpPr>
        <p:grpSpPr>
          <a:xfrm>
            <a:off x="1160118" y="3211545"/>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ea typeface="Ara Hamah Alfidaa"/>
                  <a:cs typeface="Ara Hamah Alfidaa"/>
                  <a:sym typeface="Ara Hamah Alfidaa"/>
                </a:rPr>
                <a:t>2</a:t>
              </a:r>
            </a:p>
          </p:txBody>
        </p:sp>
      </p:grpSp>
      <p:grpSp>
        <p:nvGrpSpPr>
          <p:cNvPr id="11" name="Group 11"/>
          <p:cNvGrpSpPr/>
          <p:nvPr/>
        </p:nvGrpSpPr>
        <p:grpSpPr>
          <a:xfrm>
            <a:off x="1134730" y="4385204"/>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ea typeface="Ara Hamah Alfidaa"/>
                  <a:cs typeface="Ara Hamah Alfidaa"/>
                  <a:sym typeface="Ara Hamah Alfidaa"/>
                </a:rPr>
                <a:t>3</a:t>
              </a:r>
            </a:p>
          </p:txBody>
        </p:sp>
      </p:grpSp>
      <p:sp>
        <p:nvSpPr>
          <p:cNvPr id="14" name="Freeform 14"/>
          <p:cNvSpPr/>
          <p:nvPr/>
        </p:nvSpPr>
        <p:spPr>
          <a:xfrm>
            <a:off x="10916147" y="3054650"/>
            <a:ext cx="6691292" cy="4787923"/>
          </a:xfrm>
          <a:custGeom>
            <a:avLst/>
            <a:gdLst/>
            <a:ahLst/>
            <a:cxnLst/>
            <a:rect l="l" t="t" r="r" b="b"/>
            <a:pathLst>
              <a:path w="5963870" h="4346427">
                <a:moveTo>
                  <a:pt x="0" y="0"/>
                </a:moveTo>
                <a:lnTo>
                  <a:pt x="5963869" y="0"/>
                </a:lnTo>
                <a:lnTo>
                  <a:pt x="5963869" y="4346426"/>
                </a:lnTo>
                <a:lnTo>
                  <a:pt x="0" y="4346426"/>
                </a:lnTo>
                <a:lnTo>
                  <a:pt x="0" y="0"/>
                </a:lnTo>
                <a:close/>
              </a:path>
            </a:pathLst>
          </a:custGeom>
          <a:blipFill>
            <a:blip r:embed="rId6"/>
            <a:stretch>
              <a:fillRect l="-25217" r="-20541"/>
            </a:stretch>
          </a:blipFill>
        </p:spPr>
      </p:sp>
      <p:sp>
        <p:nvSpPr>
          <p:cNvPr id="15" name="TextBox 15"/>
          <p:cNvSpPr txBox="1"/>
          <p:nvPr/>
        </p:nvSpPr>
        <p:spPr>
          <a:xfrm>
            <a:off x="1901363" y="2556895"/>
            <a:ext cx="7507329" cy="656711"/>
          </a:xfrm>
          <a:prstGeom prst="rect">
            <a:avLst/>
          </a:prstGeom>
        </p:spPr>
        <p:txBody>
          <a:bodyPr lIns="0" tIns="0" rIns="0" bIns="0" rtlCol="0" anchor="t">
            <a:spAutoFit/>
          </a:bodyPr>
          <a:lstStyle/>
          <a:p>
            <a:pPr marL="577101" lvl="1" indent="-288550" algn="l">
              <a:lnSpc>
                <a:spcPts val="2806"/>
              </a:lnSpc>
              <a:buFont typeface="Arial"/>
              <a:buChar char="•"/>
            </a:pPr>
            <a:r>
              <a:rPr lang="en-US" sz="2673" b="1" spc="21" dirty="0" err="1">
                <a:solidFill>
                  <a:srgbClr val="FFFFFF"/>
                </a:solidFill>
                <a:latin typeface="TT Chocolates Bold"/>
                <a:ea typeface="TT Chocolates Bold"/>
                <a:cs typeface="TT Chocolates Bold"/>
                <a:sym typeface="TT Chocolates Bold"/>
              </a:rPr>
              <a:t>Qu'est-ce</a:t>
            </a:r>
            <a:r>
              <a:rPr lang="en-US" sz="2673" b="1" spc="21" dirty="0">
                <a:solidFill>
                  <a:srgbClr val="FFFFFF"/>
                </a:solidFill>
                <a:latin typeface="TT Chocolates Bold"/>
                <a:ea typeface="TT Chocolates Bold"/>
                <a:cs typeface="TT Chocolates Bold"/>
                <a:sym typeface="TT Chocolates Bold"/>
              </a:rPr>
              <a:t> </a:t>
            </a:r>
            <a:r>
              <a:rPr lang="en-US" sz="2673" b="1" spc="21" dirty="0" err="1">
                <a:solidFill>
                  <a:srgbClr val="FFFFFF"/>
                </a:solidFill>
                <a:latin typeface="TT Chocolates Bold"/>
                <a:ea typeface="TT Chocolates Bold"/>
                <a:cs typeface="TT Chocolates Bold"/>
                <a:sym typeface="TT Chocolates Bold"/>
              </a:rPr>
              <a:t>qu'une</a:t>
            </a:r>
            <a:r>
              <a:rPr lang="en-US" sz="2673" b="1" spc="21" dirty="0">
                <a:solidFill>
                  <a:srgbClr val="FFFFFF"/>
                </a:solidFill>
                <a:latin typeface="TT Chocolates Bold"/>
                <a:ea typeface="TT Chocolates Bold"/>
                <a:cs typeface="TT Chocolates Bold"/>
                <a:sym typeface="TT Chocolates Bold"/>
              </a:rPr>
              <a:t> bonne pratique de </a:t>
            </a:r>
            <a:r>
              <a:rPr lang="en-US" sz="2673" b="1" spc="21" dirty="0" err="1">
                <a:solidFill>
                  <a:srgbClr val="FFFFFF"/>
                </a:solidFill>
                <a:latin typeface="TT Chocolates Bold"/>
                <a:ea typeface="TT Chocolates Bold"/>
                <a:cs typeface="TT Chocolates Bold"/>
                <a:sym typeface="TT Chocolates Bold"/>
              </a:rPr>
              <a:t>codage</a:t>
            </a:r>
            <a:r>
              <a:rPr lang="en-US" sz="2673" b="1" spc="21" dirty="0">
                <a:solidFill>
                  <a:srgbClr val="FFFFFF"/>
                </a:solidFill>
                <a:latin typeface="TT Chocolates Bold"/>
                <a:ea typeface="TT Chocolates Bold"/>
                <a:cs typeface="TT Chocolates Bold"/>
                <a:sym typeface="TT Chocolates Bold"/>
              </a:rPr>
              <a:t> ?</a:t>
            </a:r>
          </a:p>
          <a:p>
            <a:pPr algn="l">
              <a:lnSpc>
                <a:spcPts val="2386"/>
              </a:lnSpc>
            </a:pPr>
            <a:endParaRPr lang="en-US" sz="2673" b="1" spc="21" dirty="0">
              <a:solidFill>
                <a:srgbClr val="FFFFFF"/>
              </a:solidFill>
              <a:latin typeface="TT Chocolates Bold"/>
              <a:ea typeface="TT Chocolates Bold"/>
              <a:cs typeface="TT Chocolates Bold"/>
              <a:sym typeface="TT Chocolates Bold"/>
            </a:endParaRPr>
          </a:p>
        </p:txBody>
      </p:sp>
      <p:sp>
        <p:nvSpPr>
          <p:cNvPr id="16" name="TextBox 16"/>
          <p:cNvSpPr txBox="1"/>
          <p:nvPr/>
        </p:nvSpPr>
        <p:spPr>
          <a:xfrm>
            <a:off x="1935410" y="3645474"/>
            <a:ext cx="8180378" cy="717671"/>
          </a:xfrm>
          <a:prstGeom prst="rect">
            <a:avLst/>
          </a:prstGeom>
        </p:spPr>
        <p:txBody>
          <a:bodyPr lIns="0" tIns="0" rIns="0" bIns="0" rtlCol="0" anchor="t">
            <a:spAutoFit/>
          </a:bodyPr>
          <a:lstStyle/>
          <a:p>
            <a:pPr marL="577102" lvl="1" indent="-288551" algn="l">
              <a:lnSpc>
                <a:spcPts val="2806"/>
              </a:lnSpc>
              <a:buFont typeface="Arial"/>
              <a:buChar char="•"/>
            </a:pPr>
            <a:r>
              <a:rPr lang="en-US" sz="2673" b="1" spc="21" dirty="0" err="1">
                <a:solidFill>
                  <a:srgbClr val="FFFFFF"/>
                </a:solidFill>
                <a:latin typeface="TT Chocolates Bold"/>
                <a:ea typeface="TT Chocolates Bold"/>
                <a:cs typeface="TT Chocolates Bold"/>
                <a:sym typeface="TT Chocolates Bold"/>
              </a:rPr>
              <a:t>Pourquoi</a:t>
            </a:r>
            <a:r>
              <a:rPr lang="en-US" sz="2673" b="1" spc="21" dirty="0">
                <a:solidFill>
                  <a:srgbClr val="FFFFFF"/>
                </a:solidFill>
                <a:latin typeface="TT Chocolates Bold"/>
                <a:ea typeface="TT Chocolates Bold"/>
                <a:cs typeface="TT Chocolates Bold"/>
                <a:sym typeface="TT Chocolates Bold"/>
              </a:rPr>
              <a:t> </a:t>
            </a:r>
            <a:r>
              <a:rPr lang="en-US" sz="2673" b="1" spc="21" dirty="0" err="1">
                <a:solidFill>
                  <a:srgbClr val="FFFFFF"/>
                </a:solidFill>
                <a:latin typeface="TT Chocolates Bold"/>
                <a:ea typeface="TT Chocolates Bold"/>
                <a:cs typeface="TT Chocolates Bold"/>
                <a:sym typeface="TT Chocolates Bold"/>
              </a:rPr>
              <a:t>est</a:t>
            </a:r>
            <a:r>
              <a:rPr lang="en-US" sz="2673" b="1" spc="21" dirty="0">
                <a:solidFill>
                  <a:srgbClr val="FFFFFF"/>
                </a:solidFill>
                <a:latin typeface="TT Chocolates Bold"/>
                <a:ea typeface="TT Chocolates Bold"/>
                <a:cs typeface="TT Chocolates Bold"/>
                <a:sym typeface="TT Chocolates Bold"/>
              </a:rPr>
              <a:t>-il important de </a:t>
            </a:r>
            <a:r>
              <a:rPr lang="en-US" sz="2673" b="1" spc="21" dirty="0" err="1">
                <a:solidFill>
                  <a:srgbClr val="FFFFFF"/>
                </a:solidFill>
                <a:latin typeface="TT Chocolates Bold"/>
                <a:ea typeface="TT Chocolates Bold"/>
                <a:cs typeface="TT Chocolates Bold"/>
                <a:sym typeface="TT Chocolates Bold"/>
              </a:rPr>
              <a:t>suivre</a:t>
            </a:r>
            <a:r>
              <a:rPr lang="en-US" sz="2673" b="1" spc="21" dirty="0">
                <a:solidFill>
                  <a:srgbClr val="FFFFFF"/>
                </a:solidFill>
                <a:latin typeface="TT Chocolates Bold"/>
                <a:ea typeface="TT Chocolates Bold"/>
                <a:cs typeface="TT Chocolates Bold"/>
                <a:sym typeface="TT Chocolates Bold"/>
              </a:rPr>
              <a:t> </a:t>
            </a:r>
            <a:r>
              <a:rPr lang="en-US" sz="2673" b="1" spc="21" dirty="0" err="1">
                <a:solidFill>
                  <a:srgbClr val="FFFFFF"/>
                </a:solidFill>
                <a:latin typeface="TT Chocolates Bold"/>
                <a:ea typeface="TT Chocolates Bold"/>
                <a:cs typeface="TT Chocolates Bold"/>
                <a:sym typeface="TT Chocolates Bold"/>
              </a:rPr>
              <a:t>ces</a:t>
            </a:r>
            <a:r>
              <a:rPr lang="en-US" sz="2673" b="1" spc="21" dirty="0">
                <a:solidFill>
                  <a:srgbClr val="FFFFFF"/>
                </a:solidFill>
                <a:latin typeface="TT Chocolates Bold"/>
                <a:ea typeface="TT Chocolates Bold"/>
                <a:cs typeface="TT Chocolates Bold"/>
                <a:sym typeface="TT Chocolates Bold"/>
              </a:rPr>
              <a:t> pratiques ?</a:t>
            </a:r>
          </a:p>
          <a:p>
            <a:pPr algn="l">
              <a:lnSpc>
                <a:spcPts val="2806"/>
              </a:lnSpc>
            </a:pPr>
            <a:endParaRPr lang="en-US" sz="2673" b="1" spc="21" dirty="0">
              <a:solidFill>
                <a:srgbClr val="FFFFFF"/>
              </a:solidFill>
              <a:latin typeface="TT Chocolates Bold"/>
              <a:ea typeface="TT Chocolates Bold"/>
              <a:cs typeface="TT Chocolates Bold"/>
              <a:sym typeface="TT Chocolates Bold"/>
            </a:endParaRPr>
          </a:p>
        </p:txBody>
      </p:sp>
      <p:sp>
        <p:nvSpPr>
          <p:cNvPr id="17" name="TextBox 17"/>
          <p:cNvSpPr txBox="1"/>
          <p:nvPr/>
        </p:nvSpPr>
        <p:spPr>
          <a:xfrm>
            <a:off x="1961218" y="4681550"/>
            <a:ext cx="8180378" cy="1038663"/>
          </a:xfrm>
          <a:prstGeom prst="rect">
            <a:avLst/>
          </a:prstGeom>
        </p:spPr>
        <p:txBody>
          <a:bodyPr lIns="0" tIns="0" rIns="0" bIns="0" rtlCol="0" anchor="t">
            <a:spAutoFit/>
          </a:bodyPr>
          <a:lstStyle/>
          <a:p>
            <a:pPr marL="598692" lvl="1" indent="-299346" algn="l">
              <a:lnSpc>
                <a:spcPts val="2911"/>
              </a:lnSpc>
              <a:buFont typeface="Arial"/>
              <a:buChar char="•"/>
            </a:pPr>
            <a:r>
              <a:rPr lang="en-US" sz="2773" b="1" spc="22" dirty="0" err="1">
                <a:solidFill>
                  <a:srgbClr val="FFFFFF"/>
                </a:solidFill>
                <a:latin typeface="TT Chocolates Bold"/>
                <a:ea typeface="TT Chocolates Bold"/>
                <a:cs typeface="TT Chocolates Bold"/>
                <a:sym typeface="TT Chocolates Bold"/>
              </a:rPr>
              <a:t>Quelles</a:t>
            </a:r>
            <a:r>
              <a:rPr lang="en-US" sz="2773" b="1" spc="22" dirty="0">
                <a:solidFill>
                  <a:srgbClr val="FFFFFF"/>
                </a:solidFill>
                <a:latin typeface="TT Chocolates Bold"/>
                <a:ea typeface="TT Chocolates Bold"/>
                <a:cs typeface="TT Chocolates Bold"/>
                <a:sym typeface="TT Chocolates Bold"/>
              </a:rPr>
              <a:t> </a:t>
            </a:r>
            <a:r>
              <a:rPr lang="en-US" sz="2773" b="1" spc="22" dirty="0" err="1">
                <a:solidFill>
                  <a:srgbClr val="FFFFFF"/>
                </a:solidFill>
                <a:latin typeface="TT Chocolates Bold"/>
                <a:ea typeface="TT Chocolates Bold"/>
                <a:cs typeface="TT Chocolates Bold"/>
                <a:sym typeface="TT Chocolates Bold"/>
              </a:rPr>
              <a:t>sont</a:t>
            </a:r>
            <a:r>
              <a:rPr lang="en-US" sz="2773" b="1" spc="22" dirty="0">
                <a:solidFill>
                  <a:srgbClr val="FFFFFF"/>
                </a:solidFill>
                <a:latin typeface="TT Chocolates Bold"/>
                <a:ea typeface="TT Chocolates Bold"/>
                <a:cs typeface="TT Chocolates Bold"/>
                <a:sym typeface="TT Chocolates Bold"/>
              </a:rPr>
              <a:t> les </a:t>
            </a:r>
            <a:r>
              <a:rPr lang="en-US" sz="2773" b="1" spc="22" dirty="0" err="1">
                <a:solidFill>
                  <a:srgbClr val="FFFFFF"/>
                </a:solidFill>
                <a:latin typeface="TT Chocolates Bold"/>
                <a:ea typeface="TT Chocolates Bold"/>
                <a:cs typeface="TT Chocolates Bold"/>
                <a:sym typeface="TT Chocolates Bold"/>
              </a:rPr>
              <a:t>meilleures</a:t>
            </a:r>
            <a:r>
              <a:rPr lang="en-US" sz="2773" b="1" spc="22" dirty="0">
                <a:solidFill>
                  <a:srgbClr val="FFFFFF"/>
                </a:solidFill>
                <a:latin typeface="TT Chocolates Bold"/>
                <a:ea typeface="TT Chocolates Bold"/>
                <a:cs typeface="TT Chocolates Bold"/>
                <a:sym typeface="TT Chocolates Bold"/>
              </a:rPr>
              <a:t> pratiques à adopter pour </a:t>
            </a:r>
            <a:r>
              <a:rPr lang="en-US" sz="2773" b="1" spc="22" dirty="0" err="1">
                <a:solidFill>
                  <a:srgbClr val="FFFFFF"/>
                </a:solidFill>
                <a:latin typeface="TT Chocolates Bold"/>
                <a:ea typeface="TT Chocolates Bold"/>
                <a:cs typeface="TT Chocolates Bold"/>
                <a:sym typeface="TT Chocolates Bold"/>
              </a:rPr>
              <a:t>écrire</a:t>
            </a:r>
            <a:r>
              <a:rPr lang="en-US" sz="2773" b="1" spc="22" dirty="0">
                <a:solidFill>
                  <a:srgbClr val="FFFFFF"/>
                </a:solidFill>
                <a:latin typeface="TT Chocolates Bold"/>
                <a:ea typeface="TT Chocolates Bold"/>
                <a:cs typeface="TT Chocolates Bold"/>
                <a:sym typeface="TT Chocolates Bold"/>
              </a:rPr>
              <a:t> un code propre et </a:t>
            </a:r>
            <a:r>
              <a:rPr lang="en-US" sz="2773" b="1" spc="22" dirty="0" err="1">
                <a:solidFill>
                  <a:srgbClr val="FFFFFF"/>
                </a:solidFill>
                <a:latin typeface="TT Chocolates Bold"/>
                <a:ea typeface="TT Chocolates Bold"/>
                <a:cs typeface="TT Chocolates Bold"/>
                <a:sym typeface="TT Chocolates Bold"/>
              </a:rPr>
              <a:t>maintenable</a:t>
            </a:r>
            <a:r>
              <a:rPr lang="en-US" sz="2773" b="1" spc="22" dirty="0">
                <a:solidFill>
                  <a:srgbClr val="FFFFFF"/>
                </a:solidFill>
                <a:latin typeface="TT Chocolates Bold"/>
                <a:ea typeface="TT Chocolates Bold"/>
                <a:cs typeface="TT Chocolates Bold"/>
                <a:sym typeface="TT Chocolates Bold"/>
              </a:rPr>
              <a:t> ?</a:t>
            </a:r>
          </a:p>
          <a:p>
            <a:pPr algn="l">
              <a:lnSpc>
                <a:spcPts val="2386"/>
              </a:lnSpc>
            </a:pPr>
            <a:endParaRPr lang="en-US" sz="2773" b="1" spc="22" dirty="0">
              <a:solidFill>
                <a:srgbClr val="FFFFFF"/>
              </a:solidFill>
              <a:latin typeface="TT Chocolates Bold"/>
              <a:ea typeface="TT Chocolates Bold"/>
              <a:cs typeface="TT Chocolates Bold"/>
              <a:sym typeface="TT Chocolates Bold"/>
            </a:endParaRPr>
          </a:p>
        </p:txBody>
      </p:sp>
      <p:grpSp>
        <p:nvGrpSpPr>
          <p:cNvPr id="18" name="Group 18"/>
          <p:cNvGrpSpPr/>
          <p:nvPr/>
        </p:nvGrpSpPr>
        <p:grpSpPr>
          <a:xfrm>
            <a:off x="1193001" y="5583148"/>
            <a:ext cx="800090" cy="1372427"/>
            <a:chOff x="-675034" y="-4701612"/>
            <a:chExt cx="1066786" cy="1829903"/>
          </a:xfrm>
        </p:grpSpPr>
        <p:sp>
          <p:nvSpPr>
            <p:cNvPr id="19" name="Freeform 19"/>
            <p:cNvSpPr/>
            <p:nvPr/>
          </p:nvSpPr>
          <p:spPr>
            <a:xfrm rot="16200000">
              <a:off x="-761865" y="-4264735"/>
              <a:ext cx="1240448"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558159" y="-4701612"/>
              <a:ext cx="791544" cy="1829903"/>
            </a:xfrm>
            <a:prstGeom prst="rect">
              <a:avLst/>
            </a:prstGeom>
          </p:spPr>
          <p:txBody>
            <a:bodyPr wrap="square" lIns="0" tIns="0" rIns="0" bIns="0" rtlCol="0" anchor="t">
              <a:spAutoFit/>
            </a:bodyPr>
            <a:lstStyle/>
            <a:p>
              <a:pPr algn="ctr">
                <a:lnSpc>
                  <a:spcPts val="11092"/>
                </a:lnSpc>
              </a:pPr>
              <a:r>
                <a:rPr lang="en-US" sz="7923" dirty="0">
                  <a:solidFill>
                    <a:srgbClr val="374F90"/>
                  </a:solidFill>
                  <a:latin typeface="Ara Hamah Alfidaa"/>
                  <a:ea typeface="Ara Hamah Alfidaa"/>
                  <a:cs typeface="Ara Hamah Alfidaa"/>
                  <a:sym typeface="Ara Hamah Alfidaa"/>
                </a:rPr>
                <a:t>4</a:t>
              </a:r>
            </a:p>
          </p:txBody>
        </p:sp>
      </p:grpSp>
      <p:sp>
        <p:nvSpPr>
          <p:cNvPr id="21" name="TextBox 21"/>
          <p:cNvSpPr txBox="1"/>
          <p:nvPr/>
        </p:nvSpPr>
        <p:spPr>
          <a:xfrm>
            <a:off x="2158211" y="6118623"/>
            <a:ext cx="8180378" cy="386201"/>
          </a:xfrm>
          <a:prstGeom prst="rect">
            <a:avLst/>
          </a:prstGeom>
        </p:spPr>
        <p:txBody>
          <a:bodyPr lIns="0" tIns="0" rIns="0" bIns="0" rtlCol="0" anchor="t">
            <a:spAutoFit/>
          </a:bodyPr>
          <a:lstStyle/>
          <a:p>
            <a:pPr marL="598692" lvl="1" indent="-299346" algn="l">
              <a:lnSpc>
                <a:spcPts val="2911"/>
              </a:lnSpc>
              <a:buFont typeface="Arial"/>
              <a:buChar char="•"/>
            </a:pPr>
            <a:r>
              <a:rPr lang="en-US" sz="2773" b="1" spc="22" dirty="0">
                <a:solidFill>
                  <a:srgbClr val="FFFFFF"/>
                </a:solidFill>
                <a:latin typeface="TT Chocolates Bold"/>
                <a:ea typeface="TT Chocolates Bold"/>
                <a:cs typeface="TT Chocolates Bold"/>
                <a:sym typeface="TT Chocolates Bold"/>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589274" y="-4916790"/>
            <a:ext cx="22355665" cy="15878588"/>
          </a:xfrm>
          <a:custGeom>
            <a:avLst/>
            <a:gdLst/>
            <a:ahLst/>
            <a:cxnLst/>
            <a:rect l="l" t="t" r="r" b="b"/>
            <a:pathLst>
              <a:path w="22355665" h="15878588">
                <a:moveTo>
                  <a:pt x="0" y="0"/>
                </a:moveTo>
                <a:lnTo>
                  <a:pt x="22355666" y="0"/>
                </a:lnTo>
                <a:lnTo>
                  <a:pt x="22355666" y="15878588"/>
                </a:lnTo>
                <a:lnTo>
                  <a:pt x="0" y="15878588"/>
                </a:lnTo>
                <a:lnTo>
                  <a:pt x="0" y="0"/>
                </a:lnTo>
                <a:close/>
              </a:path>
            </a:pathLst>
          </a:custGeom>
          <a:blipFill>
            <a:blip r:embed="rId3">
              <a:alphaModFix amt="53000"/>
            </a:blip>
            <a:stretch>
              <a:fillRect t="-4404" r="-11352" b="-6948"/>
            </a:stretch>
          </a:blipFill>
        </p:spPr>
      </p:sp>
      <p:sp>
        <p:nvSpPr>
          <p:cNvPr id="5" name="TextBox 5"/>
          <p:cNvSpPr txBox="1"/>
          <p:nvPr/>
        </p:nvSpPr>
        <p:spPr>
          <a:xfrm>
            <a:off x="1982702" y="904875"/>
            <a:ext cx="14322596" cy="1102222"/>
          </a:xfrm>
          <a:prstGeom prst="rect">
            <a:avLst/>
          </a:prstGeom>
        </p:spPr>
        <p:txBody>
          <a:bodyPr lIns="0" tIns="0" rIns="0" bIns="0" rtlCol="0" anchor="t">
            <a:spAutoFit/>
          </a:bodyPr>
          <a:lstStyle/>
          <a:p>
            <a:pPr algn="ctr">
              <a:lnSpc>
                <a:spcPts val="9072"/>
              </a:lnSpc>
            </a:pPr>
            <a:r>
              <a:rPr lang="en-US" sz="6480">
                <a:solidFill>
                  <a:srgbClr val="FFFFFF"/>
                </a:solidFill>
                <a:latin typeface="Ara Hamah Alfidaa"/>
                <a:ea typeface="Ara Hamah Alfidaa"/>
                <a:cs typeface="Ara Hamah Alfidaa"/>
                <a:sym typeface="Ara Hamah Alfidaa"/>
              </a:rPr>
              <a:t>Qu'est-ce qu'une bonne pratique de codage ?</a:t>
            </a:r>
          </a:p>
        </p:txBody>
      </p:sp>
      <p:sp>
        <p:nvSpPr>
          <p:cNvPr id="7" name="TextBox 7"/>
          <p:cNvSpPr txBox="1"/>
          <p:nvPr/>
        </p:nvSpPr>
        <p:spPr>
          <a:xfrm>
            <a:off x="2691013" y="2483137"/>
            <a:ext cx="12905974" cy="4640580"/>
          </a:xfrm>
          <a:prstGeom prst="rect">
            <a:avLst/>
          </a:prstGeom>
        </p:spPr>
        <p:txBody>
          <a:bodyPr lIns="0" tIns="0" rIns="0" bIns="0" rtlCol="0" anchor="t">
            <a:spAutoFit/>
          </a:bodyPr>
          <a:lstStyle/>
          <a:p>
            <a:pPr algn="ctr">
              <a:lnSpc>
                <a:spcPts val="4620"/>
              </a:lnSpc>
              <a:spcBef>
                <a:spcPct val="0"/>
              </a:spcBef>
            </a:pPr>
            <a:r>
              <a:rPr lang="en-US" sz="3300" spc="26" dirty="0">
                <a:solidFill>
                  <a:srgbClr val="FFFFFF"/>
                </a:solidFill>
                <a:latin typeface="TT Chocolates"/>
                <a:ea typeface="TT Chocolates"/>
                <a:cs typeface="TT Chocolates"/>
                <a:sym typeface="TT Chocolates"/>
              </a:rPr>
              <a:t>Une bonne pratique de </a:t>
            </a:r>
            <a:r>
              <a:rPr lang="en-US" sz="3300" spc="26" dirty="0" err="1">
                <a:solidFill>
                  <a:srgbClr val="FFFFFF"/>
                </a:solidFill>
                <a:latin typeface="TT Chocolates"/>
                <a:ea typeface="TT Chocolates"/>
                <a:cs typeface="TT Chocolates"/>
                <a:sym typeface="TT Chocolates"/>
              </a:rPr>
              <a:t>codage</a:t>
            </a:r>
            <a:r>
              <a:rPr lang="en-US" sz="3300" spc="26" dirty="0">
                <a:solidFill>
                  <a:srgbClr val="FFFFFF"/>
                </a:solidFill>
                <a:latin typeface="TT Chocolates"/>
                <a:ea typeface="TT Chocolates"/>
                <a:cs typeface="TT Chocolates"/>
                <a:sym typeface="TT Chocolates"/>
              </a:rPr>
              <a:t> </a:t>
            </a:r>
            <a:r>
              <a:rPr lang="en-US" sz="3300" spc="26" dirty="0" err="1">
                <a:solidFill>
                  <a:srgbClr val="FFFFFF"/>
                </a:solidFill>
                <a:latin typeface="TT Chocolates"/>
                <a:ea typeface="TT Chocolates"/>
                <a:cs typeface="TT Chocolates"/>
                <a:sym typeface="TT Chocolates"/>
              </a:rPr>
              <a:t>est</a:t>
            </a:r>
            <a:r>
              <a:rPr lang="en-US" sz="3300" spc="26" dirty="0">
                <a:solidFill>
                  <a:srgbClr val="FFFFFF"/>
                </a:solidFill>
                <a:latin typeface="TT Chocolates"/>
                <a:ea typeface="TT Chocolates"/>
                <a:cs typeface="TT Chocolates"/>
                <a:sym typeface="TT Chocolates"/>
              </a:rPr>
              <a:t> un ensemble de </a:t>
            </a:r>
            <a:r>
              <a:rPr lang="en-US" sz="3300" spc="26" dirty="0" err="1">
                <a:solidFill>
                  <a:srgbClr val="FFFFFF"/>
                </a:solidFill>
                <a:latin typeface="TT Chocolates"/>
                <a:ea typeface="TT Chocolates"/>
                <a:cs typeface="TT Chocolates"/>
                <a:sym typeface="TT Chocolates"/>
              </a:rPr>
              <a:t>règles</a:t>
            </a:r>
            <a:r>
              <a:rPr lang="en-US" sz="3300" spc="26" dirty="0">
                <a:solidFill>
                  <a:srgbClr val="FFFFFF"/>
                </a:solidFill>
                <a:latin typeface="TT Chocolates"/>
                <a:ea typeface="TT Chocolates"/>
                <a:cs typeface="TT Chocolates"/>
                <a:sym typeface="TT Chocolates"/>
              </a:rPr>
              <a:t> et de techniques qui </a:t>
            </a:r>
            <a:r>
              <a:rPr lang="en-US" sz="3300" spc="26" dirty="0" err="1">
                <a:solidFill>
                  <a:srgbClr val="FFFFFF"/>
                </a:solidFill>
                <a:latin typeface="TT Chocolates"/>
                <a:ea typeface="TT Chocolates"/>
                <a:cs typeface="TT Chocolates"/>
                <a:sym typeface="TT Chocolates"/>
              </a:rPr>
              <a:t>permettent</a:t>
            </a:r>
            <a:r>
              <a:rPr lang="en-US" sz="3300" spc="26" dirty="0">
                <a:solidFill>
                  <a:srgbClr val="FFFFFF"/>
                </a:solidFill>
                <a:latin typeface="TT Chocolates"/>
                <a:ea typeface="TT Chocolates"/>
                <a:cs typeface="TT Chocolates"/>
                <a:sym typeface="TT Chocolates"/>
              </a:rPr>
              <a:t> </a:t>
            </a:r>
            <a:r>
              <a:rPr lang="en-US" sz="3300" spc="26" dirty="0" err="1">
                <a:solidFill>
                  <a:srgbClr val="FFFFFF"/>
                </a:solidFill>
                <a:latin typeface="TT Chocolates"/>
                <a:ea typeface="TT Chocolates"/>
                <a:cs typeface="TT Chocolates"/>
                <a:sym typeface="TT Chocolates"/>
              </a:rPr>
              <a:t>d'écrire</a:t>
            </a:r>
            <a:r>
              <a:rPr lang="en-US" sz="3300" spc="26" dirty="0">
                <a:solidFill>
                  <a:srgbClr val="FFFFFF"/>
                </a:solidFill>
                <a:latin typeface="TT Chocolates"/>
                <a:ea typeface="TT Chocolates"/>
                <a:cs typeface="TT Chocolates"/>
                <a:sym typeface="TT Chocolates"/>
              </a:rPr>
              <a:t> un code propre, </a:t>
            </a:r>
            <a:r>
              <a:rPr lang="en-US" sz="3300" spc="26" dirty="0" err="1">
                <a:solidFill>
                  <a:srgbClr val="FFFFFF"/>
                </a:solidFill>
                <a:latin typeface="TT Chocolates"/>
                <a:ea typeface="TT Chocolates"/>
                <a:cs typeface="TT Chocolates"/>
                <a:sym typeface="TT Chocolates"/>
              </a:rPr>
              <a:t>lisible</a:t>
            </a:r>
            <a:r>
              <a:rPr lang="en-US" sz="3300" spc="26" dirty="0">
                <a:solidFill>
                  <a:srgbClr val="FFFFFF"/>
                </a:solidFill>
                <a:latin typeface="TT Chocolates"/>
                <a:ea typeface="TT Chocolates"/>
                <a:cs typeface="TT Chocolates"/>
                <a:sym typeface="TT Chocolates"/>
              </a:rPr>
              <a:t> et </a:t>
            </a:r>
            <a:r>
              <a:rPr lang="en-US" sz="3300" spc="26" dirty="0" err="1">
                <a:solidFill>
                  <a:srgbClr val="FFFFFF"/>
                </a:solidFill>
                <a:latin typeface="TT Chocolates"/>
                <a:ea typeface="TT Chocolates"/>
                <a:cs typeface="TT Chocolates"/>
                <a:sym typeface="TT Chocolates"/>
              </a:rPr>
              <a:t>maintenable</a:t>
            </a:r>
            <a:r>
              <a:rPr lang="en-US" sz="3300" spc="26" dirty="0">
                <a:solidFill>
                  <a:srgbClr val="FFFFFF"/>
                </a:solidFill>
                <a:latin typeface="TT Chocolates"/>
                <a:ea typeface="TT Chocolates"/>
                <a:cs typeface="TT Chocolates"/>
                <a:sym typeface="TT Chocolates"/>
              </a:rPr>
              <a:t>. Elle </a:t>
            </a:r>
            <a:r>
              <a:rPr lang="en-US" sz="3300" spc="26" dirty="0" err="1">
                <a:solidFill>
                  <a:srgbClr val="FFFFFF"/>
                </a:solidFill>
                <a:latin typeface="TT Chocolates"/>
                <a:ea typeface="TT Chocolates"/>
                <a:cs typeface="TT Chocolates"/>
                <a:sym typeface="TT Chocolates"/>
              </a:rPr>
              <a:t>consiste</a:t>
            </a:r>
            <a:r>
              <a:rPr lang="en-US" sz="3300" spc="26" dirty="0">
                <a:solidFill>
                  <a:srgbClr val="FFFFFF"/>
                </a:solidFill>
                <a:latin typeface="TT Chocolates"/>
                <a:ea typeface="TT Chocolates"/>
                <a:cs typeface="TT Chocolates"/>
                <a:sym typeface="TT Chocolates"/>
              </a:rPr>
              <a:t> à </a:t>
            </a:r>
            <a:r>
              <a:rPr lang="en-US" sz="3300" spc="26" dirty="0" err="1">
                <a:solidFill>
                  <a:srgbClr val="FFFFFF"/>
                </a:solidFill>
                <a:latin typeface="TT Chocolates"/>
                <a:ea typeface="TT Chocolates"/>
                <a:cs typeface="TT Chocolates"/>
                <a:sym typeface="TT Chocolates"/>
              </a:rPr>
              <a:t>utiliser</a:t>
            </a:r>
            <a:r>
              <a:rPr lang="en-US" sz="3300" spc="26" dirty="0">
                <a:solidFill>
                  <a:srgbClr val="FFFFFF"/>
                </a:solidFill>
                <a:latin typeface="TT Chocolates"/>
                <a:ea typeface="TT Chocolates"/>
                <a:cs typeface="TT Chocolates"/>
                <a:sym typeface="TT Chocolates"/>
              </a:rPr>
              <a:t> des </a:t>
            </a:r>
            <a:r>
              <a:rPr lang="en-US" sz="3300" spc="26" dirty="0" err="1">
                <a:solidFill>
                  <a:srgbClr val="FFFFFF"/>
                </a:solidFill>
                <a:latin typeface="TT Chocolates"/>
                <a:ea typeface="TT Chocolates"/>
                <a:cs typeface="TT Chocolates"/>
                <a:sym typeface="TT Chocolates"/>
              </a:rPr>
              <a:t>noms</a:t>
            </a:r>
            <a:r>
              <a:rPr lang="en-US" sz="3300" spc="26" dirty="0">
                <a:solidFill>
                  <a:srgbClr val="FFFFFF"/>
                </a:solidFill>
                <a:latin typeface="TT Chocolates"/>
                <a:ea typeface="TT Chocolates"/>
                <a:cs typeface="TT Chocolates"/>
                <a:sym typeface="TT Chocolates"/>
              </a:rPr>
              <a:t> de variables </a:t>
            </a:r>
            <a:r>
              <a:rPr lang="en-US" sz="3300" spc="26" dirty="0" err="1">
                <a:solidFill>
                  <a:srgbClr val="FFFFFF"/>
                </a:solidFill>
                <a:latin typeface="TT Chocolates"/>
                <a:ea typeface="TT Chocolates"/>
                <a:cs typeface="TT Chocolates"/>
                <a:sym typeface="TT Chocolates"/>
              </a:rPr>
              <a:t>explicites</a:t>
            </a:r>
            <a:r>
              <a:rPr lang="en-US" sz="3300" spc="26" dirty="0">
                <a:solidFill>
                  <a:srgbClr val="FFFFFF"/>
                </a:solidFill>
                <a:latin typeface="TT Chocolates"/>
                <a:ea typeface="TT Chocolates"/>
                <a:cs typeface="TT Chocolates"/>
                <a:sym typeface="TT Chocolates"/>
              </a:rPr>
              <a:t>, structurer le code de manière </a:t>
            </a:r>
            <a:r>
              <a:rPr lang="en-US" sz="3300" spc="26" dirty="0" err="1">
                <a:solidFill>
                  <a:srgbClr val="FFFFFF"/>
                </a:solidFill>
                <a:latin typeface="TT Chocolates"/>
                <a:ea typeface="TT Chocolates"/>
                <a:cs typeface="TT Chocolates"/>
                <a:sym typeface="TT Chocolates"/>
              </a:rPr>
              <a:t>logique</a:t>
            </a:r>
            <a:r>
              <a:rPr lang="en-US" sz="3300" spc="26" dirty="0">
                <a:solidFill>
                  <a:srgbClr val="FFFFFF"/>
                </a:solidFill>
                <a:latin typeface="TT Chocolates"/>
                <a:ea typeface="TT Chocolates"/>
                <a:cs typeface="TT Chocolates"/>
                <a:sym typeface="TT Chocolates"/>
              </a:rPr>
              <a:t>, </a:t>
            </a:r>
            <a:r>
              <a:rPr lang="en-US" sz="3300" spc="26" dirty="0" err="1">
                <a:solidFill>
                  <a:srgbClr val="FFFFFF"/>
                </a:solidFill>
                <a:latin typeface="TT Chocolates"/>
                <a:ea typeface="TT Chocolates"/>
                <a:cs typeface="TT Chocolates"/>
                <a:sym typeface="TT Chocolates"/>
              </a:rPr>
              <a:t>éviter</a:t>
            </a:r>
            <a:r>
              <a:rPr lang="en-US" sz="3300" spc="26" dirty="0">
                <a:solidFill>
                  <a:srgbClr val="FFFFFF"/>
                </a:solidFill>
                <a:latin typeface="TT Chocolates"/>
                <a:ea typeface="TT Chocolates"/>
                <a:cs typeface="TT Chocolates"/>
                <a:sym typeface="TT Chocolates"/>
              </a:rPr>
              <a:t> la duplication, et documenter les parties complexes. </a:t>
            </a:r>
            <a:r>
              <a:rPr lang="en-US" sz="3300" spc="26" dirty="0" err="1">
                <a:solidFill>
                  <a:srgbClr val="FFFFFF"/>
                </a:solidFill>
                <a:latin typeface="TT Chocolates"/>
                <a:ea typeface="TT Chocolates"/>
                <a:cs typeface="TT Chocolates"/>
                <a:sym typeface="TT Chocolates"/>
              </a:rPr>
              <a:t>L’objectif</a:t>
            </a:r>
            <a:r>
              <a:rPr lang="en-US" sz="3300" spc="26" dirty="0">
                <a:solidFill>
                  <a:srgbClr val="FFFFFF"/>
                </a:solidFill>
                <a:latin typeface="TT Chocolates"/>
                <a:ea typeface="TT Chocolates"/>
                <a:cs typeface="TT Chocolates"/>
                <a:sym typeface="TT Chocolates"/>
              </a:rPr>
              <a:t> </a:t>
            </a:r>
            <a:r>
              <a:rPr lang="en-US" sz="3300" spc="26" dirty="0" err="1">
                <a:solidFill>
                  <a:srgbClr val="FFFFFF"/>
                </a:solidFill>
                <a:latin typeface="TT Chocolates"/>
                <a:ea typeface="TT Chocolates"/>
                <a:cs typeface="TT Chocolates"/>
                <a:sym typeface="TT Chocolates"/>
              </a:rPr>
              <a:t>est</a:t>
            </a:r>
            <a:r>
              <a:rPr lang="en-US" sz="3300" spc="26" dirty="0">
                <a:solidFill>
                  <a:srgbClr val="FFFFFF"/>
                </a:solidFill>
                <a:latin typeface="TT Chocolates"/>
                <a:ea typeface="TT Chocolates"/>
                <a:cs typeface="TT Chocolates"/>
                <a:sym typeface="TT Chocolates"/>
              </a:rPr>
              <a:t> de </a:t>
            </a:r>
            <a:r>
              <a:rPr lang="en-US" sz="3300" spc="26" dirty="0" err="1">
                <a:solidFill>
                  <a:srgbClr val="FFFFFF"/>
                </a:solidFill>
                <a:latin typeface="TT Chocolates"/>
                <a:ea typeface="TT Chocolates"/>
                <a:cs typeface="TT Chocolates"/>
                <a:sym typeface="TT Chocolates"/>
              </a:rPr>
              <a:t>rendre</a:t>
            </a:r>
            <a:r>
              <a:rPr lang="en-US" sz="3300" spc="26" dirty="0">
                <a:solidFill>
                  <a:srgbClr val="FFFFFF"/>
                </a:solidFill>
                <a:latin typeface="TT Chocolates"/>
                <a:ea typeface="TT Chocolates"/>
                <a:cs typeface="TT Chocolates"/>
                <a:sym typeface="TT Chocolates"/>
              </a:rPr>
              <a:t> le code facile à </a:t>
            </a:r>
            <a:r>
              <a:rPr lang="en-US" sz="3300" spc="26" dirty="0" err="1">
                <a:solidFill>
                  <a:srgbClr val="FFFFFF"/>
                </a:solidFill>
                <a:latin typeface="TT Chocolates"/>
                <a:ea typeface="TT Chocolates"/>
                <a:cs typeface="TT Chocolates"/>
                <a:sym typeface="TT Chocolates"/>
              </a:rPr>
              <a:t>comprendre</a:t>
            </a:r>
            <a:r>
              <a:rPr lang="en-US" sz="3300" spc="26" dirty="0">
                <a:solidFill>
                  <a:srgbClr val="FFFFFF"/>
                </a:solidFill>
                <a:latin typeface="TT Chocolates"/>
                <a:ea typeface="TT Chocolates"/>
                <a:cs typeface="TT Chocolates"/>
                <a:sym typeface="TT Chocolates"/>
              </a:rPr>
              <a:t>, à modifier, et à </a:t>
            </a:r>
            <a:r>
              <a:rPr lang="en-US" sz="3300" spc="26" dirty="0" err="1">
                <a:solidFill>
                  <a:srgbClr val="FFFFFF"/>
                </a:solidFill>
                <a:latin typeface="TT Chocolates"/>
                <a:ea typeface="TT Chocolates"/>
                <a:cs typeface="TT Chocolates"/>
                <a:sym typeface="TT Chocolates"/>
              </a:rPr>
              <a:t>corriger</a:t>
            </a:r>
            <a:r>
              <a:rPr lang="en-US" sz="3300" spc="26" dirty="0">
                <a:solidFill>
                  <a:srgbClr val="FFFFFF"/>
                </a:solidFill>
                <a:latin typeface="TT Chocolates"/>
                <a:ea typeface="TT Chocolates"/>
                <a:cs typeface="TT Chocolates"/>
                <a:sym typeface="TT Chocolates"/>
              </a:rPr>
              <a:t>, non </a:t>
            </a:r>
            <a:r>
              <a:rPr lang="en-US" sz="3300" spc="26" dirty="0" err="1">
                <a:solidFill>
                  <a:srgbClr val="FFFFFF"/>
                </a:solidFill>
                <a:latin typeface="TT Chocolates"/>
                <a:ea typeface="TT Chocolates"/>
                <a:cs typeface="TT Chocolates"/>
                <a:sym typeface="TT Chocolates"/>
              </a:rPr>
              <a:t>seulement</a:t>
            </a:r>
            <a:r>
              <a:rPr lang="en-US" sz="3300" spc="26" dirty="0">
                <a:solidFill>
                  <a:srgbClr val="FFFFFF"/>
                </a:solidFill>
                <a:latin typeface="TT Chocolates"/>
                <a:ea typeface="TT Chocolates"/>
                <a:cs typeface="TT Chocolates"/>
                <a:sym typeface="TT Chocolates"/>
              </a:rPr>
              <a:t> pour soi-</a:t>
            </a:r>
            <a:r>
              <a:rPr lang="en-US" sz="3300" spc="26" dirty="0" err="1">
                <a:solidFill>
                  <a:srgbClr val="FFFFFF"/>
                </a:solidFill>
                <a:latin typeface="TT Chocolates"/>
                <a:ea typeface="TT Chocolates"/>
                <a:cs typeface="TT Chocolates"/>
                <a:sym typeface="TT Chocolates"/>
              </a:rPr>
              <a:t>même</a:t>
            </a:r>
            <a:r>
              <a:rPr lang="en-US" sz="3300" spc="26" dirty="0">
                <a:solidFill>
                  <a:srgbClr val="FFFFFF"/>
                </a:solidFill>
                <a:latin typeface="TT Chocolates"/>
                <a:ea typeface="TT Chocolates"/>
                <a:cs typeface="TT Chocolates"/>
                <a:sym typeface="TT Chocolates"/>
              </a:rPr>
              <a:t>, </a:t>
            </a:r>
            <a:r>
              <a:rPr lang="en-US" sz="3300" spc="26" dirty="0" err="1">
                <a:solidFill>
                  <a:srgbClr val="FFFFFF"/>
                </a:solidFill>
                <a:latin typeface="TT Chocolates"/>
                <a:ea typeface="TT Chocolates"/>
                <a:cs typeface="TT Chocolates"/>
                <a:sym typeface="TT Chocolates"/>
              </a:rPr>
              <a:t>mais</a:t>
            </a:r>
            <a:r>
              <a:rPr lang="en-US" sz="3300" spc="26" dirty="0">
                <a:solidFill>
                  <a:srgbClr val="FFFFFF"/>
                </a:solidFill>
                <a:latin typeface="TT Chocolates"/>
                <a:ea typeface="TT Chocolates"/>
                <a:cs typeface="TT Chocolates"/>
                <a:sym typeface="TT Chocolates"/>
              </a:rPr>
              <a:t> </a:t>
            </a:r>
            <a:r>
              <a:rPr lang="en-US" sz="3300" spc="26" dirty="0" err="1">
                <a:solidFill>
                  <a:srgbClr val="FFFFFF"/>
                </a:solidFill>
                <a:latin typeface="TT Chocolates"/>
                <a:ea typeface="TT Chocolates"/>
                <a:cs typeface="TT Chocolates"/>
                <a:sym typeface="TT Chocolates"/>
              </a:rPr>
              <a:t>aussi</a:t>
            </a:r>
            <a:r>
              <a:rPr lang="en-US" sz="3300" spc="26" dirty="0">
                <a:solidFill>
                  <a:srgbClr val="FFFFFF"/>
                </a:solidFill>
                <a:latin typeface="TT Chocolates"/>
                <a:ea typeface="TT Chocolates"/>
                <a:cs typeface="TT Chocolates"/>
                <a:sym typeface="TT Chocolates"/>
              </a:rPr>
              <a:t> pour </a:t>
            </a:r>
            <a:r>
              <a:rPr lang="en-US" sz="3300" spc="26" dirty="0" err="1">
                <a:solidFill>
                  <a:srgbClr val="FFFFFF"/>
                </a:solidFill>
                <a:latin typeface="TT Chocolates"/>
                <a:ea typeface="TT Chocolates"/>
                <a:cs typeface="TT Chocolates"/>
                <a:sym typeface="TT Chocolates"/>
              </a:rPr>
              <a:t>d’autres</a:t>
            </a:r>
            <a:r>
              <a:rPr lang="en-US" sz="3300" spc="26" dirty="0">
                <a:solidFill>
                  <a:srgbClr val="FFFFFF"/>
                </a:solidFill>
                <a:latin typeface="TT Chocolates"/>
                <a:ea typeface="TT Chocolates"/>
                <a:cs typeface="TT Chocolates"/>
                <a:sym typeface="TT Chocolates"/>
              </a:rPr>
              <a:t> </a:t>
            </a:r>
            <a:r>
              <a:rPr lang="en-US" sz="3300" spc="26" dirty="0" err="1">
                <a:solidFill>
                  <a:srgbClr val="FFFFFF"/>
                </a:solidFill>
                <a:latin typeface="TT Chocolates"/>
                <a:ea typeface="TT Chocolates"/>
                <a:cs typeface="TT Chocolates"/>
                <a:sym typeface="TT Chocolates"/>
              </a:rPr>
              <a:t>développeurs</a:t>
            </a:r>
            <a:r>
              <a:rPr lang="en-US" sz="3300" spc="26" dirty="0">
                <a:solidFill>
                  <a:srgbClr val="FFFFFF"/>
                </a:solidFill>
                <a:latin typeface="TT Chocolates"/>
                <a:ea typeface="TT Chocolates"/>
                <a:cs typeface="TT Chocolates"/>
                <a:sym typeface="TT Chocolates"/>
              </a:rPr>
              <a:t> qui </a:t>
            </a:r>
            <a:r>
              <a:rPr lang="en-US" sz="3300" spc="26" dirty="0" err="1">
                <a:solidFill>
                  <a:srgbClr val="FFFFFF"/>
                </a:solidFill>
                <a:latin typeface="TT Chocolates"/>
                <a:ea typeface="TT Chocolates"/>
                <a:cs typeface="TT Chocolates"/>
                <a:sym typeface="TT Chocolates"/>
              </a:rPr>
              <a:t>pourraient</a:t>
            </a:r>
            <a:r>
              <a:rPr lang="en-US" sz="3300" spc="26" dirty="0">
                <a:solidFill>
                  <a:srgbClr val="FFFFFF"/>
                </a:solidFill>
                <a:latin typeface="TT Chocolates"/>
                <a:ea typeface="TT Chocolates"/>
                <a:cs typeface="TT Chocolates"/>
                <a:sym typeface="TT Chocolates"/>
              </a:rPr>
              <a:t> </a:t>
            </a:r>
            <a:r>
              <a:rPr lang="en-US" sz="3300" spc="26" dirty="0" err="1">
                <a:solidFill>
                  <a:srgbClr val="FFFFFF"/>
                </a:solidFill>
                <a:latin typeface="TT Chocolates"/>
                <a:ea typeface="TT Chocolates"/>
                <a:cs typeface="TT Chocolates"/>
                <a:sym typeface="TT Chocolates"/>
              </a:rPr>
              <a:t>travailler</a:t>
            </a:r>
            <a:r>
              <a:rPr lang="en-US" sz="3300" spc="26" dirty="0">
                <a:solidFill>
                  <a:srgbClr val="FFFFFF"/>
                </a:solidFill>
                <a:latin typeface="TT Chocolates"/>
                <a:ea typeface="TT Chocolates"/>
                <a:cs typeface="TT Chocolates"/>
                <a:sym typeface="TT Chocolates"/>
              </a:rPr>
              <a:t> sur le </a:t>
            </a:r>
            <a:r>
              <a:rPr lang="en-US" sz="3300" spc="26" dirty="0" err="1">
                <a:solidFill>
                  <a:srgbClr val="FFFFFF"/>
                </a:solidFill>
                <a:latin typeface="TT Chocolates"/>
                <a:ea typeface="TT Chocolates"/>
                <a:cs typeface="TT Chocolates"/>
                <a:sym typeface="TT Chocolates"/>
              </a:rPr>
              <a:t>même</a:t>
            </a:r>
            <a:r>
              <a:rPr lang="en-US" sz="3300" spc="26" dirty="0">
                <a:solidFill>
                  <a:srgbClr val="FFFFFF"/>
                </a:solidFill>
                <a:latin typeface="TT Chocolates"/>
                <a:ea typeface="TT Chocolates"/>
                <a:cs typeface="TT Chocolates"/>
                <a:sym typeface="TT Chocolates"/>
              </a:rPr>
              <a:t> </a:t>
            </a:r>
            <a:r>
              <a:rPr lang="en-US" sz="3300" spc="26" dirty="0" err="1">
                <a:solidFill>
                  <a:srgbClr val="FFFFFF"/>
                </a:solidFill>
                <a:latin typeface="TT Chocolates"/>
                <a:ea typeface="TT Chocolates"/>
                <a:cs typeface="TT Chocolates"/>
                <a:sym typeface="TT Chocolates"/>
              </a:rPr>
              <a:t>projet</a:t>
            </a:r>
            <a:r>
              <a:rPr lang="en-US" sz="3300" spc="26" dirty="0">
                <a:solidFill>
                  <a:srgbClr val="FFFFFF"/>
                </a:solidFill>
                <a:latin typeface="TT Chocolates"/>
                <a:ea typeface="TT Chocolates"/>
                <a:cs typeface="TT Chocolates"/>
                <a:sym typeface="TT Chocolates"/>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4" name="TextBox 4"/>
          <p:cNvSpPr txBox="1"/>
          <p:nvPr/>
        </p:nvSpPr>
        <p:spPr>
          <a:xfrm>
            <a:off x="1585087" y="1675348"/>
            <a:ext cx="15926191" cy="2446277"/>
          </a:xfrm>
          <a:prstGeom prst="rect">
            <a:avLst/>
          </a:prstGeom>
        </p:spPr>
        <p:txBody>
          <a:bodyPr lIns="0" tIns="0" rIns="0" bIns="0" rtlCol="0" anchor="t">
            <a:spAutoFit/>
          </a:bodyPr>
          <a:lstStyle/>
          <a:p>
            <a:pPr algn="l">
              <a:lnSpc>
                <a:spcPts val="9029"/>
              </a:lnSpc>
            </a:pPr>
            <a:r>
              <a:rPr lang="en-US" sz="11576" dirty="0" err="1">
                <a:solidFill>
                  <a:srgbClr val="FFFFFF"/>
                </a:solidFill>
                <a:ea typeface="Ara Hamah Alfidaa"/>
                <a:cs typeface="Ara Hamah Alfidaa"/>
                <a:sym typeface="Ara Hamah Alfidaa"/>
              </a:rPr>
              <a:t>Pourquoi</a:t>
            </a:r>
            <a:r>
              <a:rPr lang="en-US" sz="11576" dirty="0">
                <a:solidFill>
                  <a:srgbClr val="FFFFFF"/>
                </a:solidFill>
                <a:ea typeface="Ara Hamah Alfidaa"/>
                <a:cs typeface="Ara Hamah Alfidaa"/>
                <a:sym typeface="Ara Hamah Alfidaa"/>
              </a:rPr>
              <a:t> </a:t>
            </a:r>
            <a:r>
              <a:rPr lang="en-US" sz="11576" dirty="0" err="1">
                <a:solidFill>
                  <a:srgbClr val="FFFFFF"/>
                </a:solidFill>
                <a:ea typeface="Ara Hamah Alfidaa"/>
                <a:cs typeface="Ara Hamah Alfidaa"/>
                <a:sym typeface="Ara Hamah Alfidaa"/>
              </a:rPr>
              <a:t>est</a:t>
            </a:r>
            <a:r>
              <a:rPr lang="en-US" sz="11576" dirty="0">
                <a:solidFill>
                  <a:srgbClr val="FFFFFF"/>
                </a:solidFill>
                <a:ea typeface="Ara Hamah Alfidaa"/>
                <a:cs typeface="Ara Hamah Alfidaa"/>
                <a:sym typeface="Ara Hamah Alfidaa"/>
              </a:rPr>
              <a:t>-il important de </a:t>
            </a:r>
            <a:r>
              <a:rPr lang="en-US" sz="11576" dirty="0" err="1">
                <a:solidFill>
                  <a:srgbClr val="FFFFFF"/>
                </a:solidFill>
                <a:ea typeface="Ara Hamah Alfidaa"/>
                <a:cs typeface="Ara Hamah Alfidaa"/>
                <a:sym typeface="Ara Hamah Alfidaa"/>
              </a:rPr>
              <a:t>suivre</a:t>
            </a:r>
            <a:r>
              <a:rPr lang="en-US" sz="11576" dirty="0">
                <a:solidFill>
                  <a:srgbClr val="FFFFFF"/>
                </a:solidFill>
                <a:ea typeface="Ara Hamah Alfidaa"/>
                <a:cs typeface="Ara Hamah Alfidaa"/>
                <a:sym typeface="Ara Hamah Alfidaa"/>
              </a:rPr>
              <a:t> </a:t>
            </a:r>
            <a:r>
              <a:rPr lang="en-US" sz="11576" dirty="0" err="1">
                <a:solidFill>
                  <a:srgbClr val="FFFFFF"/>
                </a:solidFill>
                <a:ea typeface="Ara Hamah Alfidaa"/>
                <a:cs typeface="Ara Hamah Alfidaa"/>
                <a:sym typeface="Ara Hamah Alfidaa"/>
              </a:rPr>
              <a:t>ces</a:t>
            </a:r>
            <a:r>
              <a:rPr lang="en-US" sz="11576" dirty="0">
                <a:solidFill>
                  <a:srgbClr val="FFFFFF"/>
                </a:solidFill>
                <a:ea typeface="Ara Hamah Alfidaa"/>
                <a:cs typeface="Ara Hamah Alfidaa"/>
                <a:sym typeface="Ara Hamah Alfidaa"/>
              </a:rPr>
              <a:t> pratiques ?</a:t>
            </a:r>
          </a:p>
        </p:txBody>
      </p:sp>
      <p:sp>
        <p:nvSpPr>
          <p:cNvPr id="5" name="TextBox 5"/>
          <p:cNvSpPr txBox="1"/>
          <p:nvPr/>
        </p:nvSpPr>
        <p:spPr>
          <a:xfrm>
            <a:off x="1585087" y="4277533"/>
            <a:ext cx="4003540" cy="600766"/>
          </a:xfrm>
          <a:prstGeom prst="rect">
            <a:avLst/>
          </a:prstGeom>
        </p:spPr>
        <p:txBody>
          <a:bodyPr lIns="0" tIns="0" rIns="0" bIns="0" rtlCol="0" anchor="t">
            <a:spAutoFit/>
          </a:bodyPr>
          <a:lstStyle/>
          <a:p>
            <a:pPr algn="ctr">
              <a:lnSpc>
                <a:spcPts val="4861"/>
              </a:lnSpc>
            </a:pPr>
            <a:endParaRPr lang="en-US" sz="3472" b="1" spc="534" dirty="0">
              <a:solidFill>
                <a:srgbClr val="232E54"/>
              </a:solidFill>
              <a:ea typeface="Tek Tall Arabic Bold"/>
              <a:cs typeface="Tek Tall Arabic Bold"/>
              <a:sym typeface="Tek Tall Arabic Bold"/>
            </a:endParaRPr>
          </a:p>
        </p:txBody>
      </p:sp>
      <p:sp>
        <p:nvSpPr>
          <p:cNvPr id="6" name="TextBox 6"/>
          <p:cNvSpPr txBox="1"/>
          <p:nvPr/>
        </p:nvSpPr>
        <p:spPr>
          <a:xfrm>
            <a:off x="1143000" y="5243292"/>
            <a:ext cx="16154400" cy="3693319"/>
          </a:xfrm>
          <a:prstGeom prst="rect">
            <a:avLst/>
          </a:prstGeom>
        </p:spPr>
        <p:txBody>
          <a:bodyPr wrap="square" lIns="0" tIns="0" rIns="0" bIns="0" rtlCol="0" anchor="t">
            <a:spAutoFit/>
          </a:bodyPr>
          <a:lstStyle/>
          <a:p>
            <a:pPr algn="just">
              <a:spcBef>
                <a:spcPct val="0"/>
              </a:spcBef>
            </a:pPr>
            <a:r>
              <a:rPr lang="en-US" sz="4000" spc="26" dirty="0">
                <a:solidFill>
                  <a:srgbClr val="FFFFFF"/>
                </a:solidFill>
                <a:ea typeface="TT Chocolates"/>
                <a:cs typeface="TT Chocolates"/>
                <a:sym typeface="TT Chocolates"/>
              </a:rPr>
              <a:t>Il </a:t>
            </a:r>
            <a:r>
              <a:rPr lang="en-US" sz="4000" spc="26" dirty="0" err="1">
                <a:solidFill>
                  <a:srgbClr val="FFFFFF"/>
                </a:solidFill>
                <a:ea typeface="TT Chocolates"/>
                <a:cs typeface="TT Chocolates"/>
                <a:sym typeface="TT Chocolates"/>
              </a:rPr>
              <a:t>est</a:t>
            </a:r>
            <a:r>
              <a:rPr lang="en-US" sz="4000" spc="26" dirty="0">
                <a:solidFill>
                  <a:srgbClr val="FFFFFF"/>
                </a:solidFill>
                <a:ea typeface="TT Chocolates"/>
                <a:cs typeface="TT Chocolates"/>
                <a:sym typeface="TT Chocolates"/>
              </a:rPr>
              <a:t> important de </a:t>
            </a:r>
            <a:r>
              <a:rPr lang="en-US" sz="4000" spc="26" dirty="0" err="1">
                <a:solidFill>
                  <a:srgbClr val="FFFFFF"/>
                </a:solidFill>
                <a:ea typeface="TT Chocolates"/>
                <a:cs typeface="TT Chocolates"/>
                <a:sym typeface="TT Chocolates"/>
              </a:rPr>
              <a:t>suivre</a:t>
            </a:r>
            <a:r>
              <a:rPr lang="en-US" sz="4000" spc="26" dirty="0">
                <a:solidFill>
                  <a:srgbClr val="FFFFFF"/>
                </a:solidFill>
                <a:ea typeface="TT Chocolates"/>
                <a:cs typeface="TT Chocolates"/>
                <a:sym typeface="TT Chocolates"/>
              </a:rPr>
              <a:t> les </a:t>
            </a:r>
            <a:r>
              <a:rPr lang="en-US" sz="4000" spc="26" dirty="0" err="1">
                <a:solidFill>
                  <a:srgbClr val="FFFFFF"/>
                </a:solidFill>
                <a:ea typeface="TT Chocolates"/>
                <a:cs typeface="TT Chocolates"/>
                <a:sym typeface="TT Chocolates"/>
              </a:rPr>
              <a:t>bonnes</a:t>
            </a:r>
            <a:r>
              <a:rPr lang="en-US" sz="4000" spc="26" dirty="0">
                <a:solidFill>
                  <a:srgbClr val="FFFFFF"/>
                </a:solidFill>
                <a:ea typeface="TT Chocolates"/>
                <a:cs typeface="TT Chocolates"/>
                <a:sym typeface="TT Chocolates"/>
              </a:rPr>
              <a:t> pratiques de </a:t>
            </a:r>
            <a:r>
              <a:rPr lang="en-US" sz="4000" spc="26" dirty="0" err="1">
                <a:solidFill>
                  <a:srgbClr val="FFFFFF"/>
                </a:solidFill>
                <a:ea typeface="TT Chocolates"/>
                <a:cs typeface="TT Chocolates"/>
                <a:sym typeface="TT Chocolates"/>
              </a:rPr>
              <a:t>codage</a:t>
            </a:r>
            <a:r>
              <a:rPr lang="en-US" sz="4000" spc="26" dirty="0">
                <a:solidFill>
                  <a:srgbClr val="FFFFFF"/>
                </a:solidFill>
                <a:ea typeface="TT Chocolates"/>
                <a:cs typeface="TT Chocolates"/>
                <a:sym typeface="TT Chocolates"/>
              </a:rPr>
              <a:t> car </a:t>
            </a:r>
            <a:r>
              <a:rPr lang="en-US" sz="4000" spc="26" dirty="0" err="1">
                <a:solidFill>
                  <a:srgbClr val="FFFFFF"/>
                </a:solidFill>
                <a:ea typeface="TT Chocolates"/>
                <a:cs typeface="TT Chocolates"/>
                <a:sym typeface="TT Chocolates"/>
              </a:rPr>
              <a:t>elles</a:t>
            </a:r>
            <a:r>
              <a:rPr lang="en-US" sz="4000" spc="26" dirty="0">
                <a:solidFill>
                  <a:srgbClr val="FFFFFF"/>
                </a:solidFill>
                <a:ea typeface="TT Chocolates"/>
                <a:cs typeface="TT Chocolates"/>
                <a:sym typeface="TT Chocolates"/>
              </a:rPr>
              <a:t> </a:t>
            </a:r>
            <a:r>
              <a:rPr lang="en-US" sz="4000" spc="26" dirty="0" err="1">
                <a:solidFill>
                  <a:srgbClr val="FFFFFF"/>
                </a:solidFill>
                <a:ea typeface="TT Chocolates"/>
                <a:cs typeface="TT Chocolates"/>
                <a:sym typeface="TT Chocolates"/>
              </a:rPr>
              <a:t>permettent</a:t>
            </a:r>
            <a:r>
              <a:rPr lang="en-US" sz="4000" spc="26" dirty="0">
                <a:solidFill>
                  <a:srgbClr val="FFFFFF"/>
                </a:solidFill>
                <a:ea typeface="TT Chocolates"/>
                <a:cs typeface="TT Chocolates"/>
                <a:sym typeface="TT Chocolates"/>
              </a:rPr>
              <a:t> </a:t>
            </a:r>
            <a:r>
              <a:rPr lang="en-US" sz="4000" spc="26" dirty="0" err="1">
                <a:solidFill>
                  <a:srgbClr val="FFFFFF"/>
                </a:solidFill>
                <a:ea typeface="TT Chocolates"/>
                <a:cs typeface="TT Chocolates"/>
                <a:sym typeface="TT Chocolates"/>
              </a:rPr>
              <a:t>d'améliorer</a:t>
            </a:r>
            <a:r>
              <a:rPr lang="en-US" sz="4000" spc="26" dirty="0">
                <a:solidFill>
                  <a:srgbClr val="FFFFFF"/>
                </a:solidFill>
                <a:ea typeface="TT Chocolates"/>
                <a:cs typeface="TT Chocolates"/>
                <a:sym typeface="TT Chocolates"/>
              </a:rPr>
              <a:t> la </a:t>
            </a:r>
            <a:r>
              <a:rPr lang="en-US" sz="4000" spc="26" dirty="0" err="1">
                <a:solidFill>
                  <a:srgbClr val="FFFFFF"/>
                </a:solidFill>
                <a:ea typeface="TT Chocolates"/>
                <a:cs typeface="TT Chocolates"/>
                <a:sym typeface="TT Chocolates"/>
              </a:rPr>
              <a:t>lisibilité</a:t>
            </a:r>
            <a:r>
              <a:rPr lang="en-US" sz="4000" spc="26" dirty="0">
                <a:solidFill>
                  <a:srgbClr val="FFFFFF"/>
                </a:solidFill>
                <a:ea typeface="TT Chocolates"/>
                <a:cs typeface="TT Chocolates"/>
                <a:sym typeface="TT Chocolates"/>
              </a:rPr>
              <a:t> et la </a:t>
            </a:r>
            <a:r>
              <a:rPr lang="en-US" sz="4000" spc="26" dirty="0" err="1">
                <a:solidFill>
                  <a:srgbClr val="FFFFFF"/>
                </a:solidFill>
                <a:ea typeface="TT Chocolates"/>
                <a:cs typeface="TT Chocolates"/>
                <a:sym typeface="TT Chocolates"/>
              </a:rPr>
              <a:t>compréhension</a:t>
            </a:r>
            <a:r>
              <a:rPr lang="en-US" sz="4000" spc="26" dirty="0">
                <a:solidFill>
                  <a:srgbClr val="FFFFFF"/>
                </a:solidFill>
                <a:ea typeface="TT Chocolates"/>
                <a:cs typeface="TT Chocolates"/>
                <a:sym typeface="TT Chocolates"/>
              </a:rPr>
              <a:t> du code, </a:t>
            </a:r>
            <a:r>
              <a:rPr lang="en-US" sz="4000" spc="26" dirty="0" err="1">
                <a:solidFill>
                  <a:srgbClr val="FFFFFF"/>
                </a:solidFill>
                <a:ea typeface="TT Chocolates"/>
                <a:cs typeface="TT Chocolates"/>
                <a:sym typeface="TT Chocolates"/>
              </a:rPr>
              <a:t>facilitant</a:t>
            </a:r>
            <a:r>
              <a:rPr lang="en-US" sz="4000" spc="26" dirty="0">
                <a:solidFill>
                  <a:srgbClr val="FFFFFF"/>
                </a:solidFill>
                <a:ea typeface="TT Chocolates"/>
                <a:cs typeface="TT Chocolates"/>
                <a:sym typeface="TT Chocolates"/>
              </a:rPr>
              <a:t> </a:t>
            </a:r>
            <a:r>
              <a:rPr lang="en-US" sz="4000" spc="26" dirty="0" err="1">
                <a:solidFill>
                  <a:srgbClr val="FFFFFF"/>
                </a:solidFill>
                <a:ea typeface="TT Chocolates"/>
                <a:cs typeface="TT Chocolates"/>
                <a:sym typeface="TT Chocolates"/>
              </a:rPr>
              <a:t>ainsi</a:t>
            </a:r>
            <a:r>
              <a:rPr lang="en-US" sz="4000" spc="26" dirty="0">
                <a:solidFill>
                  <a:srgbClr val="FFFFFF"/>
                </a:solidFill>
                <a:ea typeface="TT Chocolates"/>
                <a:cs typeface="TT Chocolates"/>
                <a:sym typeface="TT Chocolates"/>
              </a:rPr>
              <a:t> la collaboration entre </a:t>
            </a:r>
            <a:r>
              <a:rPr lang="en-US" sz="4000" spc="26" dirty="0" err="1">
                <a:solidFill>
                  <a:srgbClr val="FFFFFF"/>
                </a:solidFill>
                <a:ea typeface="TT Chocolates"/>
                <a:cs typeface="TT Chocolates"/>
                <a:sym typeface="TT Chocolates"/>
              </a:rPr>
              <a:t>développeurs</a:t>
            </a:r>
            <a:r>
              <a:rPr lang="en-US" sz="4000" spc="26" dirty="0">
                <a:solidFill>
                  <a:srgbClr val="FFFFFF"/>
                </a:solidFill>
                <a:ea typeface="TT Chocolates"/>
                <a:cs typeface="TT Chocolates"/>
                <a:sym typeface="TT Chocolates"/>
              </a:rPr>
              <a:t>. </a:t>
            </a:r>
            <a:r>
              <a:rPr lang="en-US" sz="4000" spc="26" dirty="0" err="1">
                <a:solidFill>
                  <a:srgbClr val="FFFFFF"/>
                </a:solidFill>
                <a:ea typeface="TT Chocolates"/>
                <a:cs typeface="TT Chocolates"/>
                <a:sym typeface="TT Chocolates"/>
              </a:rPr>
              <a:t>Elles</a:t>
            </a:r>
            <a:r>
              <a:rPr lang="en-US" sz="4000" spc="26" dirty="0">
                <a:solidFill>
                  <a:srgbClr val="FFFFFF"/>
                </a:solidFill>
                <a:ea typeface="TT Chocolates"/>
                <a:cs typeface="TT Chocolates"/>
                <a:sym typeface="TT Chocolates"/>
              </a:rPr>
              <a:t> </a:t>
            </a:r>
            <a:r>
              <a:rPr lang="en-US" sz="4000" spc="26" dirty="0" err="1">
                <a:solidFill>
                  <a:srgbClr val="FFFFFF"/>
                </a:solidFill>
                <a:ea typeface="TT Chocolates"/>
                <a:cs typeface="TT Chocolates"/>
                <a:sym typeface="TT Chocolates"/>
              </a:rPr>
              <a:t>rendent</a:t>
            </a:r>
            <a:r>
              <a:rPr lang="en-US" sz="4000" spc="26" dirty="0">
                <a:solidFill>
                  <a:srgbClr val="FFFFFF"/>
                </a:solidFill>
                <a:ea typeface="TT Chocolates"/>
                <a:cs typeface="TT Chocolates"/>
                <a:sym typeface="TT Chocolates"/>
              </a:rPr>
              <a:t> </a:t>
            </a:r>
            <a:r>
              <a:rPr lang="en-US" sz="4000" spc="26" dirty="0" err="1">
                <a:solidFill>
                  <a:srgbClr val="FFFFFF"/>
                </a:solidFill>
                <a:ea typeface="TT Chocolates"/>
                <a:cs typeface="TT Chocolates"/>
                <a:sym typeface="TT Chocolates"/>
              </a:rPr>
              <a:t>également</a:t>
            </a:r>
            <a:r>
              <a:rPr lang="en-US" sz="4000" spc="26" dirty="0">
                <a:solidFill>
                  <a:srgbClr val="FFFFFF"/>
                </a:solidFill>
                <a:ea typeface="TT Chocolates"/>
                <a:cs typeface="TT Chocolates"/>
                <a:sym typeface="TT Chocolates"/>
              </a:rPr>
              <a:t> le code plus facile à </a:t>
            </a:r>
            <a:r>
              <a:rPr lang="en-US" sz="4000" spc="26" dirty="0" err="1">
                <a:solidFill>
                  <a:srgbClr val="FFFFFF"/>
                </a:solidFill>
                <a:ea typeface="TT Chocolates"/>
                <a:cs typeface="TT Chocolates"/>
                <a:sym typeface="TT Chocolates"/>
              </a:rPr>
              <a:t>maintenir</a:t>
            </a:r>
            <a:r>
              <a:rPr lang="en-US" sz="4000" spc="26" dirty="0">
                <a:solidFill>
                  <a:srgbClr val="FFFFFF"/>
                </a:solidFill>
                <a:ea typeface="TT Chocolates"/>
                <a:cs typeface="TT Chocolates"/>
                <a:sym typeface="TT Chocolates"/>
              </a:rPr>
              <a:t> et à modifier au fil du temps, </a:t>
            </a:r>
            <a:r>
              <a:rPr lang="en-US" sz="4000" spc="26" dirty="0" err="1">
                <a:solidFill>
                  <a:srgbClr val="FFFFFF"/>
                </a:solidFill>
                <a:ea typeface="TT Chocolates"/>
                <a:cs typeface="TT Chocolates"/>
                <a:sym typeface="TT Chocolates"/>
              </a:rPr>
              <a:t>réduisant</a:t>
            </a:r>
            <a:r>
              <a:rPr lang="en-US" sz="4000" spc="26" dirty="0">
                <a:solidFill>
                  <a:srgbClr val="FFFFFF"/>
                </a:solidFill>
                <a:ea typeface="TT Chocolates"/>
                <a:cs typeface="TT Chocolates"/>
                <a:sym typeface="TT Chocolates"/>
              </a:rPr>
              <a:t> </a:t>
            </a:r>
            <a:r>
              <a:rPr lang="en-US" sz="4000" spc="26" dirty="0" err="1">
                <a:solidFill>
                  <a:srgbClr val="FFFFFF"/>
                </a:solidFill>
                <a:ea typeface="TT Chocolates"/>
                <a:cs typeface="TT Chocolates"/>
                <a:sym typeface="TT Chocolates"/>
              </a:rPr>
              <a:t>ainsi</a:t>
            </a:r>
            <a:r>
              <a:rPr lang="en-US" sz="4000" spc="26" dirty="0">
                <a:solidFill>
                  <a:srgbClr val="FFFFFF"/>
                </a:solidFill>
                <a:ea typeface="TT Chocolates"/>
                <a:cs typeface="TT Chocolates"/>
                <a:sym typeface="TT Chocolates"/>
              </a:rPr>
              <a:t> le </a:t>
            </a:r>
            <a:r>
              <a:rPr lang="en-US" sz="4000" spc="26" dirty="0" err="1">
                <a:solidFill>
                  <a:srgbClr val="FFFFFF"/>
                </a:solidFill>
                <a:ea typeface="TT Chocolates"/>
                <a:cs typeface="TT Chocolates"/>
                <a:sym typeface="TT Chocolates"/>
              </a:rPr>
              <a:t>risque</a:t>
            </a:r>
            <a:r>
              <a:rPr lang="en-US" sz="4000" spc="26" dirty="0">
                <a:solidFill>
                  <a:srgbClr val="FFFFFF"/>
                </a:solidFill>
                <a:ea typeface="TT Chocolates"/>
                <a:cs typeface="TT Chocolates"/>
                <a:sym typeface="TT Chocolates"/>
              </a:rPr>
              <a:t> </a:t>
            </a:r>
            <a:r>
              <a:rPr lang="en-US" sz="4000" spc="26" dirty="0" err="1">
                <a:solidFill>
                  <a:srgbClr val="FFFFFF"/>
                </a:solidFill>
                <a:ea typeface="TT Chocolates"/>
                <a:cs typeface="TT Chocolates"/>
                <a:sym typeface="TT Chocolates"/>
              </a:rPr>
              <a:t>d'erreurs</a:t>
            </a:r>
            <a:r>
              <a:rPr lang="en-US" sz="4000" spc="26" dirty="0">
                <a:solidFill>
                  <a:srgbClr val="FFFFFF"/>
                </a:solidFill>
                <a:ea typeface="TT Chocolates"/>
                <a:cs typeface="TT Chocolates"/>
                <a:sym typeface="TT Chocolates"/>
              </a:rPr>
              <a:t> et de bugs. En </a:t>
            </a:r>
            <a:r>
              <a:rPr lang="en-US" sz="4000" spc="26" dirty="0" err="1">
                <a:solidFill>
                  <a:srgbClr val="FFFFFF"/>
                </a:solidFill>
                <a:ea typeface="TT Chocolates"/>
                <a:cs typeface="TT Chocolates"/>
                <a:sym typeface="TT Chocolates"/>
              </a:rPr>
              <a:t>suivant</a:t>
            </a:r>
            <a:r>
              <a:rPr lang="en-US" sz="4000" spc="26" dirty="0">
                <a:solidFill>
                  <a:srgbClr val="FFFFFF"/>
                </a:solidFill>
                <a:ea typeface="TT Chocolates"/>
                <a:cs typeface="TT Chocolates"/>
                <a:sym typeface="TT Chocolates"/>
              </a:rPr>
              <a:t> </a:t>
            </a:r>
            <a:r>
              <a:rPr lang="en-US" sz="4000" spc="26" dirty="0" err="1">
                <a:solidFill>
                  <a:srgbClr val="FFFFFF"/>
                </a:solidFill>
                <a:ea typeface="TT Chocolates"/>
                <a:cs typeface="TT Chocolates"/>
                <a:sym typeface="TT Chocolates"/>
              </a:rPr>
              <a:t>ces</a:t>
            </a:r>
            <a:r>
              <a:rPr lang="en-US" sz="4000" spc="26" dirty="0">
                <a:solidFill>
                  <a:srgbClr val="FFFFFF"/>
                </a:solidFill>
                <a:ea typeface="TT Chocolates"/>
                <a:cs typeface="TT Chocolates"/>
                <a:sym typeface="TT Chocolates"/>
              </a:rPr>
              <a:t> pratiques, on </a:t>
            </a:r>
            <a:r>
              <a:rPr lang="en-US" sz="4000" spc="26" dirty="0" err="1">
                <a:solidFill>
                  <a:srgbClr val="FFFFFF"/>
                </a:solidFill>
                <a:ea typeface="TT Chocolates"/>
                <a:cs typeface="TT Chocolates"/>
                <a:sym typeface="TT Chocolates"/>
              </a:rPr>
              <a:t>peut</a:t>
            </a:r>
            <a:r>
              <a:rPr lang="en-US" sz="4000" spc="26" dirty="0">
                <a:solidFill>
                  <a:srgbClr val="FFFFFF"/>
                </a:solidFill>
                <a:ea typeface="TT Chocolates"/>
                <a:cs typeface="TT Chocolates"/>
                <a:sym typeface="TT Chocolates"/>
              </a:rPr>
              <a:t> </a:t>
            </a:r>
            <a:r>
              <a:rPr lang="en-US" sz="4000" spc="26" dirty="0" err="1">
                <a:solidFill>
                  <a:srgbClr val="FFFFFF"/>
                </a:solidFill>
                <a:ea typeface="TT Chocolates"/>
                <a:cs typeface="TT Chocolates"/>
                <a:sym typeface="TT Chocolates"/>
              </a:rPr>
              <a:t>créer</a:t>
            </a:r>
            <a:r>
              <a:rPr lang="en-US" sz="4000" spc="26" dirty="0">
                <a:solidFill>
                  <a:srgbClr val="FFFFFF"/>
                </a:solidFill>
                <a:ea typeface="TT Chocolates"/>
                <a:cs typeface="TT Chocolates"/>
                <a:sym typeface="TT Chocolates"/>
              </a:rPr>
              <a:t> des </a:t>
            </a:r>
            <a:r>
              <a:rPr lang="en-US" sz="4000" spc="26" dirty="0" err="1">
                <a:solidFill>
                  <a:srgbClr val="FFFFFF"/>
                </a:solidFill>
                <a:ea typeface="TT Chocolates"/>
                <a:cs typeface="TT Chocolates"/>
                <a:sym typeface="TT Chocolates"/>
              </a:rPr>
              <a:t>programmes</a:t>
            </a:r>
            <a:r>
              <a:rPr lang="en-US" sz="4000" spc="26" dirty="0">
                <a:solidFill>
                  <a:srgbClr val="FFFFFF"/>
                </a:solidFill>
                <a:ea typeface="TT Chocolates"/>
                <a:cs typeface="TT Chocolates"/>
                <a:sym typeface="TT Chocolates"/>
              </a:rPr>
              <a:t> plus </a:t>
            </a:r>
            <a:r>
              <a:rPr lang="en-US" sz="4000" spc="26" dirty="0" err="1">
                <a:solidFill>
                  <a:srgbClr val="FFFFFF"/>
                </a:solidFill>
                <a:ea typeface="TT Chocolates"/>
                <a:cs typeface="TT Chocolates"/>
                <a:sym typeface="TT Chocolates"/>
              </a:rPr>
              <a:t>fiables</a:t>
            </a:r>
            <a:r>
              <a:rPr lang="en-US" sz="4000" spc="26" dirty="0">
                <a:solidFill>
                  <a:srgbClr val="FFFFFF"/>
                </a:solidFill>
                <a:ea typeface="TT Chocolates"/>
                <a:cs typeface="TT Chocolates"/>
                <a:sym typeface="TT Chocolates"/>
              </a:rPr>
              <a:t>, </a:t>
            </a:r>
            <a:r>
              <a:rPr lang="en-US" sz="4000" spc="26" dirty="0" err="1">
                <a:solidFill>
                  <a:srgbClr val="FFFFFF"/>
                </a:solidFill>
                <a:ea typeface="TT Chocolates"/>
                <a:cs typeface="TT Chocolates"/>
                <a:sym typeface="TT Chocolates"/>
              </a:rPr>
              <a:t>évolutifs</a:t>
            </a:r>
            <a:r>
              <a:rPr lang="en-US" sz="4000" spc="26" dirty="0">
                <a:solidFill>
                  <a:srgbClr val="FFFFFF"/>
                </a:solidFill>
                <a:ea typeface="TT Chocolates"/>
                <a:cs typeface="TT Chocolates"/>
                <a:sym typeface="TT Chocolates"/>
              </a:rPr>
              <a:t>, et durables.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8168330" y="699123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597959" y="3942481"/>
            <a:ext cx="13092083" cy="5315819"/>
          </a:xfrm>
          <a:custGeom>
            <a:avLst/>
            <a:gdLst/>
            <a:ahLst/>
            <a:cxnLst/>
            <a:rect l="l" t="t" r="r" b="b"/>
            <a:pathLst>
              <a:path w="13092083" h="5315819">
                <a:moveTo>
                  <a:pt x="0" y="0"/>
                </a:moveTo>
                <a:lnTo>
                  <a:pt x="13092082" y="0"/>
                </a:lnTo>
                <a:lnTo>
                  <a:pt x="13092082" y="5315819"/>
                </a:lnTo>
                <a:lnTo>
                  <a:pt x="0" y="5315819"/>
                </a:lnTo>
                <a:lnTo>
                  <a:pt x="0" y="0"/>
                </a:lnTo>
                <a:close/>
              </a:path>
            </a:pathLst>
          </a:custGeom>
          <a:blipFill>
            <a:blip r:embed="rId5"/>
            <a:stretch>
              <a:fillRect t="-15729" b="-15729"/>
            </a:stretch>
          </a:blipFill>
        </p:spPr>
      </p:sp>
      <p:sp>
        <p:nvSpPr>
          <p:cNvPr id="5" name="TextBox 5"/>
          <p:cNvSpPr txBox="1"/>
          <p:nvPr/>
        </p:nvSpPr>
        <p:spPr>
          <a:xfrm>
            <a:off x="1829437" y="1225576"/>
            <a:ext cx="15158500" cy="2228172"/>
          </a:xfrm>
          <a:prstGeom prst="rect">
            <a:avLst/>
          </a:prstGeom>
        </p:spPr>
        <p:txBody>
          <a:bodyPr lIns="0" tIns="0" rIns="0" bIns="0" rtlCol="0" anchor="t">
            <a:spAutoFit/>
          </a:bodyPr>
          <a:lstStyle/>
          <a:p>
            <a:pPr algn="ctr">
              <a:lnSpc>
                <a:spcPts val="8962"/>
              </a:lnSpc>
            </a:pPr>
            <a:r>
              <a:rPr lang="en-US" sz="6401">
                <a:solidFill>
                  <a:srgbClr val="FFFFFF"/>
                </a:solidFill>
                <a:latin typeface="Ara Hamah Alfidaa"/>
                <a:ea typeface="Ara Hamah Alfidaa"/>
                <a:cs typeface="Ara Hamah Alfidaa"/>
                <a:sym typeface="Ara Hamah Alfidaa"/>
              </a:rPr>
              <a:t>Quelles sont les meilleures pratiques à adopter pour écrire un code propre et maintenable ? </a:t>
            </a:r>
          </a:p>
        </p:txBody>
      </p:sp>
      <p:sp>
        <p:nvSpPr>
          <p:cNvPr id="6" name="TextBox 6"/>
          <p:cNvSpPr txBox="1"/>
          <p:nvPr/>
        </p:nvSpPr>
        <p:spPr>
          <a:xfrm>
            <a:off x="11362167" y="8479170"/>
            <a:ext cx="2873829" cy="433695"/>
          </a:xfrm>
          <a:prstGeom prst="rect">
            <a:avLst/>
          </a:prstGeom>
        </p:spPr>
        <p:txBody>
          <a:bodyPr lIns="0" tIns="0" rIns="0" bIns="0" rtlCol="0" anchor="t">
            <a:spAutoFit/>
          </a:bodyPr>
          <a:lstStyle/>
          <a:p>
            <a:pPr algn="ctr">
              <a:lnSpc>
                <a:spcPts val="3489"/>
              </a:lnSpc>
            </a:pPr>
            <a:r>
              <a:rPr lang="en-US" sz="2492" b="1" spc="383">
                <a:solidFill>
                  <a:srgbClr val="232E54"/>
                </a:solidFill>
                <a:latin typeface="Tek Tall Arabic Bold"/>
                <a:ea typeface="Tek Tall Arabic Bold"/>
                <a:cs typeface="Tek Tall Arabic Bold"/>
                <a:sym typeface="Tek Tall Arabic Bold"/>
              </a:rPr>
              <a:t>Albert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76181" y="-409934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1747815" y="-196720"/>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766819" y="225350"/>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ea typeface="Ara Hamah Alfidaa"/>
                  <a:cs typeface="Ara Hamah Alfidaa"/>
                  <a:sym typeface="Ara Hamah Alfidaa"/>
                </a:rPr>
                <a:t>1</a:t>
              </a:r>
            </a:p>
          </p:txBody>
        </p:sp>
      </p:grpSp>
      <p:sp>
        <p:nvSpPr>
          <p:cNvPr id="8" name="Freeform 8"/>
          <p:cNvSpPr/>
          <p:nvPr/>
        </p:nvSpPr>
        <p:spPr>
          <a:xfrm rot="-607588" flipH="1">
            <a:off x="11747814" y="-143859"/>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9" name="Freeform 9"/>
          <p:cNvSpPr/>
          <p:nvPr/>
        </p:nvSpPr>
        <p:spPr>
          <a:xfrm>
            <a:off x="9353118" y="1714500"/>
            <a:ext cx="8344074" cy="2973879"/>
          </a:xfrm>
          <a:custGeom>
            <a:avLst/>
            <a:gdLst/>
            <a:ahLst/>
            <a:cxnLst/>
            <a:rect l="l" t="t" r="r" b="b"/>
            <a:pathLst>
              <a:path w="8344074" h="2973879">
                <a:moveTo>
                  <a:pt x="0" y="0"/>
                </a:moveTo>
                <a:lnTo>
                  <a:pt x="8344074" y="0"/>
                </a:lnTo>
                <a:lnTo>
                  <a:pt x="8344074" y="2973879"/>
                </a:lnTo>
                <a:lnTo>
                  <a:pt x="0" y="2973879"/>
                </a:lnTo>
                <a:lnTo>
                  <a:pt x="0" y="0"/>
                </a:lnTo>
                <a:close/>
              </a:path>
            </a:pathLst>
          </a:custGeom>
          <a:blipFill>
            <a:blip r:embed="rId7"/>
            <a:stretch>
              <a:fillRect r="-21582"/>
            </a:stretch>
          </a:blipFill>
        </p:spPr>
      </p:sp>
      <p:sp>
        <p:nvSpPr>
          <p:cNvPr id="10" name="TextBox 10"/>
          <p:cNvSpPr txBox="1"/>
          <p:nvPr/>
        </p:nvSpPr>
        <p:spPr>
          <a:xfrm>
            <a:off x="2276293" y="265046"/>
            <a:ext cx="9366356" cy="1315806"/>
          </a:xfrm>
          <a:prstGeom prst="rect">
            <a:avLst/>
          </a:prstGeom>
        </p:spPr>
        <p:txBody>
          <a:bodyPr lIns="0" tIns="0" rIns="0" bIns="0" rtlCol="0" anchor="t">
            <a:spAutoFit/>
          </a:bodyPr>
          <a:lstStyle/>
          <a:p>
            <a:pPr algn="l">
              <a:lnSpc>
                <a:spcPts val="10722"/>
              </a:lnSpc>
            </a:pPr>
            <a:r>
              <a:rPr lang="en-US" sz="7659" dirty="0">
                <a:solidFill>
                  <a:srgbClr val="FFFFFF"/>
                </a:solidFill>
                <a:latin typeface="Ara Hamah Alfidaa"/>
                <a:ea typeface="Ara Hamah Alfidaa"/>
                <a:cs typeface="Ara Hamah Alfidaa"/>
                <a:sym typeface="Ara Hamah Alfidaa"/>
              </a:rPr>
              <a:t>Commentaries </a:t>
            </a:r>
          </a:p>
        </p:txBody>
      </p:sp>
      <p:sp>
        <p:nvSpPr>
          <p:cNvPr id="11" name="TextBox 11"/>
          <p:cNvSpPr txBox="1"/>
          <p:nvPr/>
        </p:nvSpPr>
        <p:spPr>
          <a:xfrm>
            <a:off x="1264540" y="2247814"/>
            <a:ext cx="7412837" cy="2116013"/>
          </a:xfrm>
          <a:prstGeom prst="rect">
            <a:avLst/>
          </a:prstGeom>
        </p:spPr>
        <p:txBody>
          <a:bodyPr lIns="0" tIns="0" rIns="0" bIns="0" rtlCol="0" anchor="t">
            <a:spAutoFit/>
          </a:bodyPr>
          <a:lstStyle/>
          <a:p>
            <a:pPr algn="l">
              <a:lnSpc>
                <a:spcPts val="4245"/>
              </a:lnSpc>
              <a:spcBef>
                <a:spcPct val="0"/>
              </a:spcBef>
            </a:pPr>
            <a:r>
              <a:rPr lang="en-US" sz="3032" spc="24" dirty="0">
                <a:solidFill>
                  <a:srgbClr val="FFFFFF"/>
                </a:solidFill>
                <a:latin typeface="TT Chocolates"/>
                <a:ea typeface="TT Chocolates"/>
                <a:cs typeface="TT Chocolates"/>
                <a:sym typeface="TT Chocolates"/>
              </a:rPr>
              <a:t>Il </a:t>
            </a:r>
            <a:r>
              <a:rPr lang="en-US" sz="3032" spc="24" dirty="0" err="1">
                <a:solidFill>
                  <a:srgbClr val="FFFFFF"/>
                </a:solidFill>
                <a:latin typeface="TT Chocolates"/>
                <a:ea typeface="TT Chocolates"/>
                <a:cs typeface="TT Chocolates"/>
                <a:sym typeface="TT Chocolates"/>
              </a:rPr>
              <a:t>est</a:t>
            </a:r>
            <a:r>
              <a:rPr lang="en-US" sz="3032" spc="24" dirty="0">
                <a:solidFill>
                  <a:srgbClr val="FFFFFF"/>
                </a:solidFill>
                <a:latin typeface="TT Chocolates"/>
                <a:ea typeface="TT Chocolates"/>
                <a:cs typeface="TT Chocolates"/>
                <a:sym typeface="TT Chocolates"/>
              </a:rPr>
              <a:t> important </a:t>
            </a:r>
            <a:r>
              <a:rPr lang="en-US" sz="3032" spc="24" dirty="0" err="1">
                <a:solidFill>
                  <a:srgbClr val="FFFFFF"/>
                </a:solidFill>
                <a:latin typeface="TT Chocolates"/>
                <a:ea typeface="TT Chocolates"/>
                <a:cs typeface="TT Chocolates"/>
                <a:sym typeface="TT Chocolates"/>
              </a:rPr>
              <a:t>d’écrire</a:t>
            </a:r>
            <a:r>
              <a:rPr lang="en-US" sz="3032" spc="24" dirty="0">
                <a:solidFill>
                  <a:srgbClr val="FFFFFF"/>
                </a:solidFill>
                <a:latin typeface="TT Chocolates"/>
                <a:ea typeface="TT Chocolates"/>
                <a:cs typeface="TT Chocolates"/>
                <a:sym typeface="TT Chocolates"/>
              </a:rPr>
              <a:t> des </a:t>
            </a:r>
            <a:r>
              <a:rPr lang="en-US" sz="3032" spc="24" dirty="0" err="1">
                <a:solidFill>
                  <a:srgbClr val="FFFFFF"/>
                </a:solidFill>
                <a:latin typeface="TT Chocolates"/>
                <a:ea typeface="TT Chocolates"/>
                <a:cs typeface="TT Chocolates"/>
                <a:sym typeface="TT Chocolates"/>
              </a:rPr>
              <a:t>commentaires</a:t>
            </a:r>
            <a:r>
              <a:rPr lang="en-US" sz="3032" spc="24" dirty="0">
                <a:solidFill>
                  <a:srgbClr val="FFFFFF"/>
                </a:solidFill>
                <a:latin typeface="TT Chocolates"/>
                <a:ea typeface="TT Chocolates"/>
                <a:cs typeface="TT Chocolates"/>
                <a:sym typeface="TT Chocolates"/>
              </a:rPr>
              <a:t> dans le code pour </a:t>
            </a:r>
            <a:r>
              <a:rPr lang="en-US" sz="3032" spc="24" dirty="0" err="1">
                <a:solidFill>
                  <a:srgbClr val="FFFFFF"/>
                </a:solidFill>
                <a:latin typeface="TT Chocolates"/>
                <a:ea typeface="TT Chocolates"/>
                <a:cs typeface="TT Chocolates"/>
                <a:sym typeface="TT Chocolates"/>
              </a:rPr>
              <a:t>expliquer</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ce</a:t>
            </a:r>
            <a:r>
              <a:rPr lang="en-US" sz="3032" spc="24" dirty="0">
                <a:solidFill>
                  <a:srgbClr val="FFFFFF"/>
                </a:solidFill>
                <a:latin typeface="TT Chocolates"/>
                <a:ea typeface="TT Chocolates"/>
                <a:cs typeface="TT Chocolates"/>
                <a:sym typeface="TT Chocolates"/>
              </a:rPr>
              <a:t> que fait </a:t>
            </a:r>
            <a:r>
              <a:rPr lang="en-US" sz="3032" spc="24" dirty="0" err="1">
                <a:solidFill>
                  <a:srgbClr val="FFFFFF"/>
                </a:solidFill>
                <a:latin typeface="TT Chocolates"/>
                <a:ea typeface="TT Chocolates"/>
                <a:cs typeface="TT Chocolates"/>
                <a:sym typeface="TT Chocolates"/>
              </a:rPr>
              <a:t>chaque</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partie</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Cela</a:t>
            </a:r>
            <a:r>
              <a:rPr lang="en-US" sz="3032" spc="24" dirty="0">
                <a:solidFill>
                  <a:srgbClr val="FFFFFF"/>
                </a:solidFill>
                <a:latin typeface="TT Chocolates"/>
                <a:ea typeface="TT Chocolates"/>
                <a:cs typeface="TT Chocolates"/>
                <a:sym typeface="TT Chocolates"/>
              </a:rPr>
              <a:t> aide à </a:t>
            </a:r>
            <a:r>
              <a:rPr lang="en-US" sz="3032" spc="24" dirty="0" err="1">
                <a:solidFill>
                  <a:srgbClr val="FFFFFF"/>
                </a:solidFill>
                <a:latin typeface="TT Chocolates"/>
                <a:ea typeface="TT Chocolates"/>
                <a:cs typeface="TT Chocolates"/>
                <a:sym typeface="TT Chocolates"/>
              </a:rPr>
              <a:t>comprendre</a:t>
            </a:r>
            <a:r>
              <a:rPr lang="en-US" sz="3032" spc="24" dirty="0">
                <a:solidFill>
                  <a:srgbClr val="FFFFFF"/>
                </a:solidFill>
                <a:latin typeface="TT Chocolates"/>
                <a:ea typeface="TT Chocolates"/>
                <a:cs typeface="TT Chocolates"/>
                <a:sym typeface="TT Chocolates"/>
              </a:rPr>
              <a:t> le code plus </a:t>
            </a:r>
            <a:r>
              <a:rPr lang="fr-FR" sz="3032" spc="24" dirty="0">
                <a:solidFill>
                  <a:srgbClr val="FFFFFF"/>
                </a:solidFill>
                <a:latin typeface="TT Chocolates"/>
                <a:ea typeface="TT Chocolates"/>
                <a:cs typeface="TT Chocolates"/>
                <a:sym typeface="TT Chocolates"/>
              </a:rPr>
              <a:t>rapidement</a:t>
            </a:r>
            <a:r>
              <a:rPr lang="en-US" sz="3032" spc="24" dirty="0">
                <a:solidFill>
                  <a:srgbClr val="FFFFFF"/>
                </a:solidFill>
                <a:latin typeface="TT Chocolates"/>
                <a:ea typeface="TT Chocolates"/>
                <a:cs typeface="TT Chocolates"/>
                <a:sym typeface="TT Chocolates"/>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36426"/>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txBody>
          <a:bodyPr/>
          <a:lstStyle/>
          <a:p>
            <a:endParaRPr lang="fr-FR" dirty="0"/>
          </a:p>
        </p:txBody>
      </p:sp>
      <p:sp>
        <p:nvSpPr>
          <p:cNvPr id="3" name="Freeform 3"/>
          <p:cNvSpPr/>
          <p:nvPr/>
        </p:nvSpPr>
        <p:spPr>
          <a:xfrm rot="-10800000">
            <a:off x="1758148" y="-8708886"/>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grpSp>
        <p:nvGrpSpPr>
          <p:cNvPr id="5" name="Group 5"/>
          <p:cNvGrpSpPr/>
          <p:nvPr/>
        </p:nvGrpSpPr>
        <p:grpSpPr>
          <a:xfrm>
            <a:off x="925987" y="322595"/>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dirty="0">
                  <a:solidFill>
                    <a:srgbClr val="374F90"/>
                  </a:solidFill>
                  <a:latin typeface="Ara Hamah Alfidaa"/>
                  <a:ea typeface="Ara Hamah Alfidaa"/>
                  <a:cs typeface="Ara Hamah Alfidaa"/>
                  <a:sym typeface="Ara Hamah Alfidaa"/>
                </a:rPr>
                <a:t>2</a:t>
              </a:r>
            </a:p>
          </p:txBody>
        </p:sp>
      </p:grpSp>
      <p:sp>
        <p:nvSpPr>
          <p:cNvPr id="8" name="Freeform 8"/>
          <p:cNvSpPr/>
          <p:nvPr/>
        </p:nvSpPr>
        <p:spPr>
          <a:xfrm rot="-607588" flipH="1">
            <a:off x="336423" y="619717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6"/>
            <a:stretch>
              <a:fillRect/>
            </a:stretch>
          </a:blipFill>
        </p:spPr>
      </p:sp>
      <p:sp>
        <p:nvSpPr>
          <p:cNvPr id="9" name="Freeform 9"/>
          <p:cNvSpPr/>
          <p:nvPr/>
        </p:nvSpPr>
        <p:spPr>
          <a:xfrm>
            <a:off x="11916041" y="3929779"/>
            <a:ext cx="5639410" cy="1815605"/>
          </a:xfrm>
          <a:custGeom>
            <a:avLst/>
            <a:gdLst/>
            <a:ahLst/>
            <a:cxnLst/>
            <a:rect l="l" t="t" r="r" b="b"/>
            <a:pathLst>
              <a:path w="3352839" h="879675">
                <a:moveTo>
                  <a:pt x="0" y="0"/>
                </a:moveTo>
                <a:lnTo>
                  <a:pt x="3352839" y="0"/>
                </a:lnTo>
                <a:lnTo>
                  <a:pt x="3352839" y="879674"/>
                </a:lnTo>
                <a:lnTo>
                  <a:pt x="0" y="879674"/>
                </a:lnTo>
                <a:lnTo>
                  <a:pt x="0" y="0"/>
                </a:lnTo>
                <a:close/>
              </a:path>
            </a:pathLst>
          </a:custGeom>
          <a:blipFill>
            <a:blip r:embed="rId7"/>
            <a:stretch>
              <a:fillRect l="-3512" t="-11217" r="-210364" b="-19630"/>
            </a:stretch>
          </a:blipFill>
        </p:spPr>
      </p:sp>
      <p:sp>
        <p:nvSpPr>
          <p:cNvPr id="10" name="Freeform 10"/>
          <p:cNvSpPr/>
          <p:nvPr/>
        </p:nvSpPr>
        <p:spPr>
          <a:xfrm>
            <a:off x="11922854" y="1867812"/>
            <a:ext cx="5639410" cy="1815606"/>
          </a:xfrm>
          <a:custGeom>
            <a:avLst/>
            <a:gdLst/>
            <a:ahLst/>
            <a:cxnLst/>
            <a:rect l="l" t="t" r="r" b="b"/>
            <a:pathLst>
              <a:path w="3352839" h="895050">
                <a:moveTo>
                  <a:pt x="0" y="0"/>
                </a:moveTo>
                <a:lnTo>
                  <a:pt x="3352839" y="0"/>
                </a:lnTo>
                <a:lnTo>
                  <a:pt x="3352839" y="895050"/>
                </a:lnTo>
                <a:lnTo>
                  <a:pt x="0" y="895050"/>
                </a:lnTo>
                <a:lnTo>
                  <a:pt x="0" y="0"/>
                </a:lnTo>
                <a:close/>
              </a:path>
            </a:pathLst>
          </a:custGeom>
          <a:blipFill>
            <a:blip r:embed="rId8"/>
            <a:stretch>
              <a:fillRect r="-230297"/>
            </a:stretch>
          </a:blipFill>
        </p:spPr>
      </p:sp>
      <p:sp>
        <p:nvSpPr>
          <p:cNvPr id="11" name="Freeform 11"/>
          <p:cNvSpPr/>
          <p:nvPr/>
        </p:nvSpPr>
        <p:spPr>
          <a:xfrm>
            <a:off x="10652330" y="4265050"/>
            <a:ext cx="942322" cy="914377"/>
          </a:xfrm>
          <a:custGeom>
            <a:avLst/>
            <a:gdLst/>
            <a:ahLst/>
            <a:cxnLst/>
            <a:rect l="l" t="t" r="r" b="b"/>
            <a:pathLst>
              <a:path w="629073" h="654432">
                <a:moveTo>
                  <a:pt x="0" y="0"/>
                </a:moveTo>
                <a:lnTo>
                  <a:pt x="629073" y="0"/>
                </a:lnTo>
                <a:lnTo>
                  <a:pt x="629073" y="654431"/>
                </a:lnTo>
                <a:lnTo>
                  <a:pt x="0" y="654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r>
              <a:rPr lang="fr-FR" dirty="0"/>
              <a:t>c</a:t>
            </a:r>
          </a:p>
        </p:txBody>
      </p:sp>
      <p:sp>
        <p:nvSpPr>
          <p:cNvPr id="12" name="TextBox 12"/>
          <p:cNvSpPr txBox="1"/>
          <p:nvPr/>
        </p:nvSpPr>
        <p:spPr>
          <a:xfrm>
            <a:off x="2514600" y="364183"/>
            <a:ext cx="14847413" cy="1191608"/>
          </a:xfrm>
          <a:prstGeom prst="rect">
            <a:avLst/>
          </a:prstGeom>
        </p:spPr>
        <p:txBody>
          <a:bodyPr wrap="square" lIns="0" tIns="0" rIns="0" bIns="0" rtlCol="0" anchor="t">
            <a:spAutoFit/>
          </a:bodyPr>
          <a:lstStyle/>
          <a:p>
            <a:pPr algn="l">
              <a:lnSpc>
                <a:spcPts val="10722"/>
              </a:lnSpc>
            </a:pPr>
            <a:r>
              <a:rPr lang="fr-FR" sz="4800" b="1" dirty="0">
                <a:solidFill>
                  <a:srgbClr val="FFFFFF"/>
                </a:solidFill>
                <a:effectLst>
                  <a:outerShdw blurRad="38100" dist="38100" dir="2700000" algn="tl">
                    <a:srgbClr val="000000">
                      <a:alpha val="43137"/>
                    </a:srgbClr>
                  </a:outerShdw>
                </a:effectLst>
                <a:cs typeface="Ara Hamah Alfidaa"/>
              </a:rPr>
              <a:t>Nommer les variables et fonctions de manière descriptive </a:t>
            </a:r>
            <a:endParaRPr lang="en-US" sz="4800" b="1" dirty="0">
              <a:solidFill>
                <a:srgbClr val="FFFFFF"/>
              </a:solidFill>
              <a:effectLst>
                <a:outerShdw blurRad="38100" dist="38100" dir="2700000" algn="tl">
                  <a:srgbClr val="000000">
                    <a:alpha val="43137"/>
                  </a:srgbClr>
                </a:outerShdw>
              </a:effectLst>
              <a:cs typeface="Ara Hamah Alfidaa"/>
              <a:sym typeface="Ara Hamah Alfidaa"/>
            </a:endParaRPr>
          </a:p>
        </p:txBody>
      </p:sp>
      <p:sp>
        <p:nvSpPr>
          <p:cNvPr id="13" name="TextBox 13"/>
          <p:cNvSpPr txBox="1"/>
          <p:nvPr/>
        </p:nvSpPr>
        <p:spPr>
          <a:xfrm>
            <a:off x="1426971" y="2356179"/>
            <a:ext cx="7412837" cy="6445291"/>
          </a:xfrm>
          <a:prstGeom prst="rect">
            <a:avLst/>
          </a:prstGeom>
        </p:spPr>
        <p:txBody>
          <a:bodyPr lIns="0" tIns="0" rIns="0" bIns="0" rtlCol="0" anchor="t">
            <a:spAutoFit/>
          </a:bodyPr>
          <a:lstStyle/>
          <a:p>
            <a:pPr algn="l">
              <a:lnSpc>
                <a:spcPts val="4245"/>
              </a:lnSpc>
              <a:spcBef>
                <a:spcPct val="0"/>
              </a:spcBef>
            </a:pPr>
            <a:r>
              <a:rPr lang="en-US" sz="3032" spc="24" dirty="0" err="1">
                <a:solidFill>
                  <a:srgbClr val="FFFFFF"/>
                </a:solidFill>
                <a:latin typeface="TT Chocolates"/>
                <a:ea typeface="TT Chocolates"/>
                <a:cs typeface="TT Chocolates"/>
                <a:sym typeface="TT Chocolates"/>
              </a:rPr>
              <a:t>Utilisez</a:t>
            </a:r>
            <a:r>
              <a:rPr lang="en-US" sz="3032" spc="24" dirty="0">
                <a:solidFill>
                  <a:srgbClr val="FFFFFF"/>
                </a:solidFill>
                <a:latin typeface="TT Chocolates"/>
                <a:ea typeface="TT Chocolates"/>
                <a:cs typeface="TT Chocolates"/>
                <a:sym typeface="TT Chocolates"/>
              </a:rPr>
              <a:t> des </a:t>
            </a:r>
            <a:r>
              <a:rPr lang="en-US" sz="3032" spc="24" dirty="0" err="1">
                <a:solidFill>
                  <a:srgbClr val="FFFFFF"/>
                </a:solidFill>
                <a:latin typeface="TT Chocolates"/>
                <a:ea typeface="TT Chocolates"/>
                <a:cs typeface="TT Chocolates"/>
                <a:sym typeface="TT Chocolates"/>
              </a:rPr>
              <a:t>noms</a:t>
            </a:r>
            <a:r>
              <a:rPr lang="en-US" sz="3032" spc="24" dirty="0">
                <a:solidFill>
                  <a:srgbClr val="FFFFFF"/>
                </a:solidFill>
                <a:latin typeface="TT Chocolates"/>
                <a:ea typeface="TT Chocolates"/>
                <a:cs typeface="TT Chocolates"/>
                <a:sym typeface="TT Chocolates"/>
              </a:rPr>
              <a:t> de variables qui </a:t>
            </a:r>
            <a:r>
              <a:rPr lang="en-US" sz="3032" spc="24" dirty="0" err="1">
                <a:solidFill>
                  <a:srgbClr val="FFFFFF"/>
                </a:solidFill>
                <a:latin typeface="TT Chocolates"/>
                <a:ea typeface="TT Chocolates"/>
                <a:cs typeface="TT Chocolates"/>
                <a:sym typeface="TT Chocolates"/>
              </a:rPr>
              <a:t>décrivent</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leur</a:t>
            </a:r>
            <a:r>
              <a:rPr lang="en-US" sz="3032" spc="24" dirty="0">
                <a:solidFill>
                  <a:srgbClr val="FFFFFF"/>
                </a:solidFill>
                <a:latin typeface="TT Chocolates"/>
                <a:ea typeface="TT Chocolates"/>
                <a:cs typeface="TT Chocolates"/>
                <a:sym typeface="TT Chocolates"/>
              </a:rPr>
              <a:t> but au lieu de </a:t>
            </a:r>
            <a:r>
              <a:rPr lang="en-US" sz="3032" spc="24" dirty="0" err="1">
                <a:solidFill>
                  <a:srgbClr val="FFFFFF"/>
                </a:solidFill>
                <a:latin typeface="TT Chocolates"/>
                <a:ea typeface="TT Chocolates"/>
                <a:cs typeface="TT Chocolates"/>
                <a:sym typeface="TT Chocolates"/>
              </a:rPr>
              <a:t>caractères</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ou</a:t>
            </a:r>
            <a:r>
              <a:rPr lang="en-US" sz="3032" spc="24" dirty="0">
                <a:solidFill>
                  <a:srgbClr val="FFFFFF"/>
                </a:solidFill>
                <a:latin typeface="TT Chocolates"/>
                <a:ea typeface="TT Chocolates"/>
                <a:cs typeface="TT Chocolates"/>
                <a:sym typeface="TT Chocolates"/>
              </a:rPr>
              <a:t> de chiffres </a:t>
            </a:r>
            <a:r>
              <a:rPr lang="en-US" sz="3032" spc="24" dirty="0" err="1">
                <a:solidFill>
                  <a:srgbClr val="FFFFFF"/>
                </a:solidFill>
                <a:latin typeface="TT Chocolates"/>
                <a:ea typeface="TT Chocolates"/>
                <a:cs typeface="TT Chocolates"/>
                <a:sym typeface="TT Chocolates"/>
              </a:rPr>
              <a:t>aléatoires</a:t>
            </a:r>
            <a:r>
              <a:rPr lang="en-US" sz="3032" spc="24" dirty="0">
                <a:solidFill>
                  <a:srgbClr val="FFFFFF"/>
                </a:solidFill>
                <a:latin typeface="TT Chocolates"/>
                <a:ea typeface="TT Chocolates"/>
                <a:cs typeface="TT Chocolates"/>
                <a:sym typeface="TT Chocolates"/>
              </a:rPr>
              <a:t>.</a:t>
            </a:r>
          </a:p>
          <a:p>
            <a:pPr algn="l">
              <a:lnSpc>
                <a:spcPts val="4245"/>
              </a:lnSpc>
              <a:spcBef>
                <a:spcPct val="0"/>
              </a:spcBef>
            </a:pPr>
            <a:endParaRPr lang="en-US" sz="3032" spc="24" dirty="0">
              <a:solidFill>
                <a:srgbClr val="FFFFFF"/>
              </a:solidFill>
              <a:latin typeface="TT Chocolates"/>
              <a:ea typeface="TT Chocolates"/>
              <a:cs typeface="TT Chocolates"/>
              <a:sym typeface="TT Chocolates"/>
            </a:endParaRPr>
          </a:p>
          <a:p>
            <a:pPr algn="l">
              <a:lnSpc>
                <a:spcPts val="4245"/>
              </a:lnSpc>
              <a:spcBef>
                <a:spcPct val="0"/>
              </a:spcBef>
            </a:pPr>
            <a:r>
              <a:rPr lang="fr-FR" sz="4800" b="1" dirty="0">
                <a:solidFill>
                  <a:schemeClr val="bg1"/>
                </a:solidFill>
              </a:rPr>
              <a:t>Conventions de style :</a:t>
            </a:r>
            <a:endParaRPr lang="en-US" sz="4400" b="1" spc="24" dirty="0">
              <a:solidFill>
                <a:schemeClr val="bg1"/>
              </a:solidFill>
              <a:latin typeface="TT Chocolates"/>
              <a:ea typeface="TT Chocolates"/>
              <a:cs typeface="TT Chocolates"/>
              <a:sym typeface="TT Chocolates"/>
            </a:endParaRPr>
          </a:p>
          <a:p>
            <a:pPr algn="l">
              <a:lnSpc>
                <a:spcPts val="4245"/>
              </a:lnSpc>
              <a:spcBef>
                <a:spcPct val="0"/>
              </a:spcBef>
            </a:pPr>
            <a:endParaRPr lang="en-US" sz="3032" spc="24" dirty="0">
              <a:solidFill>
                <a:srgbClr val="FFFFFF"/>
              </a:solidFill>
              <a:latin typeface="TT Chocolates"/>
              <a:ea typeface="TT Chocolates"/>
              <a:cs typeface="TT Chocolates"/>
              <a:sym typeface="TT Chocolates"/>
            </a:endParaRPr>
          </a:p>
          <a:p>
            <a:pPr algn="l">
              <a:lnSpc>
                <a:spcPts val="4245"/>
              </a:lnSpc>
              <a:spcBef>
                <a:spcPct val="0"/>
              </a:spcBef>
            </a:pPr>
            <a:r>
              <a:rPr lang="fr-FR" sz="4000" b="1" i="1" u="sng" dirty="0">
                <a:solidFill>
                  <a:schemeClr val="bg1"/>
                </a:solidFill>
                <a:effectLst>
                  <a:outerShdw blurRad="38100" dist="38100" dir="2700000" algn="tl">
                    <a:srgbClr val="000000">
                      <a:alpha val="43137"/>
                    </a:srgbClr>
                  </a:outerShdw>
                </a:effectLst>
                <a:highlight>
                  <a:srgbClr val="FF0000"/>
                </a:highlight>
                <a:latin typeface="+mj-lt"/>
              </a:rPr>
              <a:t>CamelCase </a:t>
            </a:r>
          </a:p>
          <a:p>
            <a:pPr algn="l">
              <a:lnSpc>
                <a:spcPts val="4245"/>
              </a:lnSpc>
              <a:spcBef>
                <a:spcPct val="0"/>
              </a:spcBef>
            </a:pPr>
            <a:endParaRPr lang="fr-FR" sz="3200" spc="24" dirty="0">
              <a:solidFill>
                <a:srgbClr val="FFFFFF"/>
              </a:solidFill>
              <a:latin typeface="TT Chocolates"/>
              <a:ea typeface="TT Chocolates"/>
              <a:cs typeface="TT Chocolates"/>
              <a:sym typeface="TT Chocolates"/>
            </a:endParaRPr>
          </a:p>
          <a:p>
            <a:pPr algn="l">
              <a:lnSpc>
                <a:spcPts val="4245"/>
              </a:lnSpc>
              <a:spcBef>
                <a:spcPct val="0"/>
              </a:spcBef>
            </a:pPr>
            <a:endParaRPr lang="fr-FR" sz="3200" spc="24" dirty="0">
              <a:solidFill>
                <a:srgbClr val="FFFFFF"/>
              </a:solidFill>
              <a:latin typeface="TT Chocolates"/>
              <a:ea typeface="TT Chocolates"/>
              <a:cs typeface="TT Chocolates"/>
              <a:sym typeface="TT Chocolates"/>
            </a:endParaRPr>
          </a:p>
          <a:p>
            <a:pPr algn="l">
              <a:lnSpc>
                <a:spcPts val="4245"/>
              </a:lnSpc>
              <a:spcBef>
                <a:spcPct val="0"/>
              </a:spcBef>
            </a:pPr>
            <a:endParaRPr lang="fr-FR" sz="3200" spc="24" dirty="0">
              <a:solidFill>
                <a:srgbClr val="FFFFFF"/>
              </a:solidFill>
              <a:latin typeface="TT Chocolates"/>
              <a:ea typeface="TT Chocolates"/>
              <a:cs typeface="TT Chocolates"/>
              <a:sym typeface="TT Chocolates"/>
            </a:endParaRPr>
          </a:p>
          <a:p>
            <a:pPr algn="l">
              <a:lnSpc>
                <a:spcPts val="4245"/>
              </a:lnSpc>
              <a:spcBef>
                <a:spcPct val="0"/>
              </a:spcBef>
            </a:pPr>
            <a:r>
              <a:rPr lang="fr-FR" sz="4000" b="1" i="1" u="sng" dirty="0" err="1">
                <a:solidFill>
                  <a:schemeClr val="bg1"/>
                </a:solidFill>
                <a:effectLst>
                  <a:outerShdw blurRad="38100" dist="38100" dir="2700000" algn="tl">
                    <a:srgbClr val="000000">
                      <a:alpha val="43137"/>
                    </a:srgbClr>
                  </a:outerShdw>
                </a:effectLst>
                <a:highlight>
                  <a:srgbClr val="FF0000"/>
                </a:highlight>
                <a:latin typeface="+mj-lt"/>
              </a:rPr>
              <a:t>snake_case</a:t>
            </a:r>
            <a:endParaRPr lang="en-US" sz="4000" b="1" i="1" u="sng" spc="24" dirty="0">
              <a:solidFill>
                <a:schemeClr val="bg1"/>
              </a:solidFill>
              <a:effectLst>
                <a:outerShdw blurRad="38100" dist="38100" dir="2700000" algn="tl">
                  <a:srgbClr val="000000">
                    <a:alpha val="43137"/>
                  </a:srgbClr>
                </a:outerShdw>
              </a:effectLst>
              <a:highlight>
                <a:srgbClr val="FF0000"/>
              </a:highlight>
              <a:latin typeface="+mj-lt"/>
              <a:ea typeface="TT Chocolates"/>
              <a:cs typeface="TT Chocolates"/>
              <a:sym typeface="TT Chocolates"/>
            </a:endParaRPr>
          </a:p>
          <a:p>
            <a:pPr algn="l">
              <a:lnSpc>
                <a:spcPts val="4245"/>
              </a:lnSpc>
              <a:spcBef>
                <a:spcPct val="0"/>
              </a:spcBef>
            </a:pPr>
            <a:endParaRPr lang="en-US" sz="3032" spc="24" dirty="0">
              <a:solidFill>
                <a:srgbClr val="FFFFFF"/>
              </a:solidFill>
              <a:latin typeface="TT Chocolates"/>
              <a:ea typeface="TT Chocolates"/>
              <a:cs typeface="TT Chocolates"/>
              <a:sym typeface="TT Chocolates"/>
            </a:endParaRPr>
          </a:p>
        </p:txBody>
      </p:sp>
      <p:pic>
        <p:nvPicPr>
          <p:cNvPr id="15" name="Picture 14">
            <a:extLst>
              <a:ext uri="{FF2B5EF4-FFF2-40B4-BE49-F238E27FC236}">
                <a16:creationId xmlns:a16="http://schemas.microsoft.com/office/drawing/2014/main" id="{30944534-58A0-408E-860F-41CC4D6BEF2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99584" y="2304304"/>
            <a:ext cx="795068" cy="795068"/>
          </a:xfrm>
          <a:prstGeom prst="rect">
            <a:avLst/>
          </a:prstGeom>
        </p:spPr>
      </p:pic>
      <p:pic>
        <p:nvPicPr>
          <p:cNvPr id="17" name="Image 16">
            <a:extLst>
              <a:ext uri="{FF2B5EF4-FFF2-40B4-BE49-F238E27FC236}">
                <a16:creationId xmlns:a16="http://schemas.microsoft.com/office/drawing/2014/main" id="{C8E0375F-BD13-B3A6-3F09-A9EB5DBDF08E}"/>
              </a:ext>
            </a:extLst>
          </p:cNvPr>
          <p:cNvPicPr>
            <a:picLocks noChangeAspect="1"/>
          </p:cNvPicPr>
          <p:nvPr/>
        </p:nvPicPr>
        <p:blipFill>
          <a:blip r:embed="rId12"/>
          <a:stretch>
            <a:fillRect/>
          </a:stretch>
        </p:blipFill>
        <p:spPr>
          <a:xfrm>
            <a:off x="11916041" y="5816256"/>
            <a:ext cx="5639410" cy="1815605"/>
          </a:xfrm>
          <a:prstGeom prst="rect">
            <a:avLst/>
          </a:prstGeom>
        </p:spPr>
      </p:pic>
      <p:sp>
        <p:nvSpPr>
          <p:cNvPr id="19" name="Freeform 11">
            <a:extLst>
              <a:ext uri="{FF2B5EF4-FFF2-40B4-BE49-F238E27FC236}">
                <a16:creationId xmlns:a16="http://schemas.microsoft.com/office/drawing/2014/main" id="{2241CDA1-7841-2634-FAFB-B2AEBBADCC94}"/>
              </a:ext>
            </a:extLst>
          </p:cNvPr>
          <p:cNvSpPr/>
          <p:nvPr/>
        </p:nvSpPr>
        <p:spPr>
          <a:xfrm>
            <a:off x="10652330" y="6271832"/>
            <a:ext cx="942322" cy="914377"/>
          </a:xfrm>
          <a:custGeom>
            <a:avLst/>
            <a:gdLst/>
            <a:ahLst/>
            <a:cxnLst/>
            <a:rect l="l" t="t" r="r" b="b"/>
            <a:pathLst>
              <a:path w="629073" h="654432">
                <a:moveTo>
                  <a:pt x="0" y="0"/>
                </a:moveTo>
                <a:lnTo>
                  <a:pt x="629073" y="0"/>
                </a:lnTo>
                <a:lnTo>
                  <a:pt x="629073" y="654431"/>
                </a:lnTo>
                <a:lnTo>
                  <a:pt x="0" y="654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21" name="Image 20">
            <a:extLst>
              <a:ext uri="{FF2B5EF4-FFF2-40B4-BE49-F238E27FC236}">
                <a16:creationId xmlns:a16="http://schemas.microsoft.com/office/drawing/2014/main" id="{BDDDED9A-ABE3-F965-A91E-1A1779FC462C}"/>
              </a:ext>
            </a:extLst>
          </p:cNvPr>
          <p:cNvPicPr>
            <a:picLocks noChangeAspect="1"/>
          </p:cNvPicPr>
          <p:nvPr/>
        </p:nvPicPr>
        <p:blipFill>
          <a:blip r:embed="rId13"/>
          <a:stretch>
            <a:fillRect/>
          </a:stretch>
        </p:blipFill>
        <p:spPr>
          <a:xfrm>
            <a:off x="11900801" y="7962900"/>
            <a:ext cx="5661463" cy="1663835"/>
          </a:xfrm>
          <a:prstGeom prst="rect">
            <a:avLst/>
          </a:prstGeom>
        </p:spPr>
      </p:pic>
      <p:sp>
        <p:nvSpPr>
          <p:cNvPr id="22" name="Freeform 11">
            <a:extLst>
              <a:ext uri="{FF2B5EF4-FFF2-40B4-BE49-F238E27FC236}">
                <a16:creationId xmlns:a16="http://schemas.microsoft.com/office/drawing/2014/main" id="{2CD30C25-92A0-4F79-2A06-9667977AA06B}"/>
              </a:ext>
            </a:extLst>
          </p:cNvPr>
          <p:cNvSpPr/>
          <p:nvPr/>
        </p:nvSpPr>
        <p:spPr>
          <a:xfrm>
            <a:off x="10597956" y="8278614"/>
            <a:ext cx="942322" cy="914377"/>
          </a:xfrm>
          <a:custGeom>
            <a:avLst/>
            <a:gdLst/>
            <a:ahLst/>
            <a:cxnLst/>
            <a:rect l="l" t="t" r="r" b="b"/>
            <a:pathLst>
              <a:path w="629073" h="654432">
                <a:moveTo>
                  <a:pt x="0" y="0"/>
                </a:moveTo>
                <a:lnTo>
                  <a:pt x="629073" y="0"/>
                </a:lnTo>
                <a:lnTo>
                  <a:pt x="629073" y="654431"/>
                </a:lnTo>
                <a:lnTo>
                  <a:pt x="0" y="6544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1223464" y="-8966324"/>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2148943" y="560458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2308915" y="646"/>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dirty="0">
                  <a:solidFill>
                    <a:srgbClr val="374F90"/>
                  </a:solidFill>
                  <a:latin typeface="Ara Hamah Alfidaa"/>
                  <a:ea typeface="Ara Hamah Alfidaa"/>
                  <a:cs typeface="Ara Hamah Alfidaa"/>
                  <a:sym typeface="Ara Hamah Alfidaa"/>
                </a:rPr>
                <a:t>3</a:t>
              </a:r>
            </a:p>
          </p:txBody>
        </p:sp>
      </p:grpSp>
      <p:sp>
        <p:nvSpPr>
          <p:cNvPr id="9" name="Freeform 9"/>
          <p:cNvSpPr/>
          <p:nvPr/>
        </p:nvSpPr>
        <p:spPr>
          <a:xfrm>
            <a:off x="685800" y="4445054"/>
            <a:ext cx="8165440" cy="3915700"/>
          </a:xfrm>
          <a:custGeom>
            <a:avLst/>
            <a:gdLst/>
            <a:ahLst/>
            <a:cxnLst/>
            <a:rect l="l" t="t" r="r" b="b"/>
            <a:pathLst>
              <a:path w="8165440" h="3915700">
                <a:moveTo>
                  <a:pt x="0" y="0"/>
                </a:moveTo>
                <a:lnTo>
                  <a:pt x="8165439" y="0"/>
                </a:lnTo>
                <a:lnTo>
                  <a:pt x="8165439" y="3915699"/>
                </a:lnTo>
                <a:lnTo>
                  <a:pt x="0" y="3915699"/>
                </a:lnTo>
                <a:lnTo>
                  <a:pt x="0" y="0"/>
                </a:lnTo>
                <a:close/>
              </a:path>
            </a:pathLst>
          </a:custGeom>
          <a:blipFill>
            <a:blip r:embed="rId7"/>
            <a:stretch>
              <a:fillRect/>
            </a:stretch>
          </a:blipFill>
        </p:spPr>
      </p:sp>
      <p:sp>
        <p:nvSpPr>
          <p:cNvPr id="10" name="TextBox 10"/>
          <p:cNvSpPr txBox="1"/>
          <p:nvPr/>
        </p:nvSpPr>
        <p:spPr>
          <a:xfrm>
            <a:off x="3925986" y="62882"/>
            <a:ext cx="8005724" cy="1315806"/>
          </a:xfrm>
          <a:prstGeom prst="rect">
            <a:avLst/>
          </a:prstGeom>
        </p:spPr>
        <p:txBody>
          <a:bodyPr wrap="square" lIns="0" tIns="0" rIns="0" bIns="0" rtlCol="0" anchor="t">
            <a:spAutoFit/>
          </a:bodyPr>
          <a:lstStyle/>
          <a:p>
            <a:pPr algn="l">
              <a:lnSpc>
                <a:spcPts val="10722"/>
              </a:lnSpc>
            </a:pPr>
            <a:r>
              <a:rPr lang="en-US" sz="7659" dirty="0" err="1">
                <a:solidFill>
                  <a:srgbClr val="FFFFFF"/>
                </a:solidFill>
                <a:latin typeface="Ara Hamah Alfidaa"/>
                <a:ea typeface="Ara Hamah Alfidaa"/>
                <a:cs typeface="Ara Hamah Alfidaa"/>
                <a:sym typeface="Ara Hamah Alfidaa"/>
              </a:rPr>
              <a:t>Organisation</a:t>
            </a:r>
            <a:r>
              <a:rPr lang="en-US" sz="7659" dirty="0">
                <a:solidFill>
                  <a:srgbClr val="FFFFFF"/>
                </a:solidFill>
                <a:latin typeface="Ara Hamah Alfidaa"/>
                <a:ea typeface="Ara Hamah Alfidaa"/>
                <a:cs typeface="Ara Hamah Alfidaa"/>
                <a:sym typeface="Ara Hamah Alfidaa"/>
              </a:rPr>
              <a:t> du Code</a:t>
            </a:r>
          </a:p>
        </p:txBody>
      </p:sp>
      <p:sp>
        <p:nvSpPr>
          <p:cNvPr id="11" name="TextBox 11"/>
          <p:cNvSpPr txBox="1"/>
          <p:nvPr/>
        </p:nvSpPr>
        <p:spPr>
          <a:xfrm>
            <a:off x="1258077" y="2095500"/>
            <a:ext cx="15806459" cy="1059201"/>
          </a:xfrm>
          <a:prstGeom prst="rect">
            <a:avLst/>
          </a:prstGeom>
        </p:spPr>
        <p:txBody>
          <a:bodyPr wrap="square" lIns="0" tIns="0" rIns="0" bIns="0" rtlCol="0" anchor="t">
            <a:spAutoFit/>
          </a:bodyPr>
          <a:lstStyle/>
          <a:p>
            <a:pPr algn="ctr">
              <a:lnSpc>
                <a:spcPts val="4245"/>
              </a:lnSpc>
              <a:spcBef>
                <a:spcPct val="0"/>
              </a:spcBef>
            </a:pPr>
            <a:r>
              <a:rPr lang="en-US" sz="3032" spc="24" dirty="0" err="1">
                <a:solidFill>
                  <a:srgbClr val="FFFFFF"/>
                </a:solidFill>
                <a:latin typeface="TT Chocolates"/>
                <a:ea typeface="TT Chocolates"/>
                <a:cs typeface="TT Chocolates"/>
                <a:sym typeface="TT Chocolates"/>
              </a:rPr>
              <a:t>Assurez-vous</a:t>
            </a:r>
            <a:r>
              <a:rPr lang="en-US" sz="3032" spc="24" dirty="0">
                <a:solidFill>
                  <a:srgbClr val="FFFFFF"/>
                </a:solidFill>
                <a:latin typeface="TT Chocolates"/>
                <a:ea typeface="TT Chocolates"/>
                <a:cs typeface="TT Chocolates"/>
                <a:sym typeface="TT Chocolates"/>
              </a:rPr>
              <a:t> que le code </a:t>
            </a:r>
            <a:r>
              <a:rPr lang="en-US" sz="3032" spc="24" dirty="0" err="1">
                <a:solidFill>
                  <a:srgbClr val="FFFFFF"/>
                </a:solidFill>
                <a:latin typeface="TT Chocolates"/>
                <a:ea typeface="TT Chocolates"/>
                <a:cs typeface="TT Chocolates"/>
                <a:sym typeface="TT Chocolates"/>
              </a:rPr>
              <a:t>est</a:t>
            </a:r>
            <a:r>
              <a:rPr lang="en-US" sz="3032" spc="24" dirty="0">
                <a:solidFill>
                  <a:srgbClr val="FFFFFF"/>
                </a:solidFill>
                <a:latin typeface="TT Chocolates"/>
                <a:ea typeface="TT Chocolates"/>
                <a:cs typeface="TT Chocolates"/>
                <a:sym typeface="TT Chocolates"/>
              </a:rPr>
              <a:t> bien </a:t>
            </a:r>
            <a:r>
              <a:rPr lang="en-US" sz="3032" spc="24" dirty="0" err="1">
                <a:solidFill>
                  <a:srgbClr val="FFFFFF"/>
                </a:solidFill>
                <a:latin typeface="TT Chocolates"/>
                <a:ea typeface="TT Chocolates"/>
                <a:cs typeface="TT Chocolates"/>
                <a:sym typeface="TT Chocolates"/>
              </a:rPr>
              <a:t>structuré</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en</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utilisant</a:t>
            </a:r>
            <a:r>
              <a:rPr lang="en-US" sz="3032" spc="24" dirty="0">
                <a:solidFill>
                  <a:srgbClr val="FFFFFF"/>
                </a:solidFill>
                <a:latin typeface="TT Chocolates"/>
                <a:ea typeface="TT Chocolates"/>
                <a:cs typeface="TT Chocolates"/>
                <a:sym typeface="TT Chocolates"/>
              </a:rPr>
              <a:t> des </a:t>
            </a:r>
            <a:r>
              <a:rPr lang="en-US" sz="3032" spc="24" dirty="0" err="1">
                <a:solidFill>
                  <a:srgbClr val="FFFFFF"/>
                </a:solidFill>
                <a:latin typeface="TT Chocolates"/>
                <a:ea typeface="TT Chocolates"/>
                <a:cs typeface="TT Chocolates"/>
                <a:sym typeface="TT Chocolates"/>
              </a:rPr>
              <a:t>espaces</a:t>
            </a:r>
            <a:r>
              <a:rPr lang="en-US" sz="3032" spc="24" dirty="0">
                <a:solidFill>
                  <a:srgbClr val="FFFFFF"/>
                </a:solidFill>
                <a:latin typeface="TT Chocolates"/>
                <a:ea typeface="TT Chocolates"/>
                <a:cs typeface="TT Chocolates"/>
                <a:sym typeface="TT Chocolates"/>
              </a:rPr>
              <a:t> et des indentations. </a:t>
            </a:r>
            <a:r>
              <a:rPr lang="en-US" sz="3032" spc="24" dirty="0" err="1">
                <a:solidFill>
                  <a:srgbClr val="FFFFFF"/>
                </a:solidFill>
                <a:latin typeface="TT Chocolates"/>
                <a:ea typeface="TT Chocolates"/>
                <a:cs typeface="TT Chocolates"/>
                <a:sym typeface="TT Chocolates"/>
              </a:rPr>
              <a:t>Cela</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facilite</a:t>
            </a:r>
            <a:r>
              <a:rPr lang="en-US" sz="3032" spc="24" dirty="0">
                <a:solidFill>
                  <a:srgbClr val="FFFFFF"/>
                </a:solidFill>
                <a:latin typeface="TT Chocolates"/>
                <a:ea typeface="TT Chocolates"/>
                <a:cs typeface="TT Chocolates"/>
                <a:sym typeface="TT Chocolates"/>
              </a:rPr>
              <a:t> la lecture du code.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808676" y="-3953754"/>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txBody>
          <a:bodyPr/>
          <a:lstStyle/>
          <a:p>
            <a:endParaRPr lang="fr-FR" dirty="0"/>
          </a:p>
        </p:txBody>
      </p:sp>
      <p:sp>
        <p:nvSpPr>
          <p:cNvPr id="4" name="Freeform 4"/>
          <p:cNvSpPr/>
          <p:nvPr/>
        </p:nvSpPr>
        <p:spPr>
          <a:xfrm rot="-607588" flipH="1">
            <a:off x="15837912" y="328899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3483355" y="147055"/>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ea typeface="Ara Hamah Alfidaa"/>
                  <a:cs typeface="Ara Hamah Alfidaa"/>
                  <a:sym typeface="Ara Hamah Alfidaa"/>
                </a:rPr>
                <a:t>4</a:t>
              </a:r>
            </a:p>
          </p:txBody>
        </p:sp>
      </p:grpSp>
      <p:sp>
        <p:nvSpPr>
          <p:cNvPr id="8" name="Freeform 8"/>
          <p:cNvSpPr/>
          <p:nvPr/>
        </p:nvSpPr>
        <p:spPr>
          <a:xfrm rot="-607588" flipH="1">
            <a:off x="-2078383" y="216595"/>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9" name="Freeform 9"/>
          <p:cNvSpPr/>
          <p:nvPr/>
        </p:nvSpPr>
        <p:spPr>
          <a:xfrm>
            <a:off x="9972938" y="2532192"/>
            <a:ext cx="7799547" cy="1949887"/>
          </a:xfrm>
          <a:custGeom>
            <a:avLst/>
            <a:gdLst/>
            <a:ahLst/>
            <a:cxnLst/>
            <a:rect l="l" t="t" r="r" b="b"/>
            <a:pathLst>
              <a:path w="7799547" h="1949887">
                <a:moveTo>
                  <a:pt x="0" y="0"/>
                </a:moveTo>
                <a:lnTo>
                  <a:pt x="7799547" y="0"/>
                </a:lnTo>
                <a:lnTo>
                  <a:pt x="7799547" y="1949887"/>
                </a:lnTo>
                <a:lnTo>
                  <a:pt x="0" y="1949887"/>
                </a:lnTo>
                <a:lnTo>
                  <a:pt x="0" y="0"/>
                </a:lnTo>
                <a:close/>
              </a:path>
            </a:pathLst>
          </a:custGeom>
          <a:blipFill>
            <a:blip r:embed="rId7"/>
            <a:stretch>
              <a:fillRect/>
            </a:stretch>
          </a:blipFill>
        </p:spPr>
      </p:sp>
      <p:sp>
        <p:nvSpPr>
          <p:cNvPr id="10" name="Freeform 10"/>
          <p:cNvSpPr/>
          <p:nvPr/>
        </p:nvSpPr>
        <p:spPr>
          <a:xfrm>
            <a:off x="10134601" y="5436705"/>
            <a:ext cx="7637884" cy="2921502"/>
          </a:xfrm>
          <a:custGeom>
            <a:avLst/>
            <a:gdLst/>
            <a:ahLst/>
            <a:cxnLst/>
            <a:rect l="l" t="t" r="r" b="b"/>
            <a:pathLst>
              <a:path w="6301656" h="2031579">
                <a:moveTo>
                  <a:pt x="0" y="0"/>
                </a:moveTo>
                <a:lnTo>
                  <a:pt x="6301656" y="0"/>
                </a:lnTo>
                <a:lnTo>
                  <a:pt x="6301656" y="2031578"/>
                </a:lnTo>
                <a:lnTo>
                  <a:pt x="0" y="2031578"/>
                </a:lnTo>
                <a:lnTo>
                  <a:pt x="0" y="0"/>
                </a:lnTo>
                <a:close/>
              </a:path>
            </a:pathLst>
          </a:custGeom>
          <a:blipFill>
            <a:blip r:embed="rId8"/>
            <a:stretch>
              <a:fillRect/>
            </a:stretch>
          </a:blipFill>
        </p:spPr>
      </p:sp>
      <p:sp>
        <p:nvSpPr>
          <p:cNvPr id="11" name="Freeform 11"/>
          <p:cNvSpPr/>
          <p:nvPr/>
        </p:nvSpPr>
        <p:spPr>
          <a:xfrm>
            <a:off x="8670017" y="6389141"/>
            <a:ext cx="1143476" cy="1083880"/>
          </a:xfrm>
          <a:custGeom>
            <a:avLst/>
            <a:gdLst/>
            <a:ahLst/>
            <a:cxnLst/>
            <a:rect l="l" t="t" r="r" b="b"/>
            <a:pathLst>
              <a:path w="629073" h="654432">
                <a:moveTo>
                  <a:pt x="0" y="0"/>
                </a:moveTo>
                <a:lnTo>
                  <a:pt x="629073" y="0"/>
                </a:lnTo>
                <a:lnTo>
                  <a:pt x="629073" y="654432"/>
                </a:lnTo>
                <a:lnTo>
                  <a:pt x="0" y="6544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dirty="0"/>
          </a:p>
        </p:txBody>
      </p:sp>
      <p:sp>
        <p:nvSpPr>
          <p:cNvPr id="12" name="TextBox 12"/>
          <p:cNvSpPr txBox="1"/>
          <p:nvPr/>
        </p:nvSpPr>
        <p:spPr>
          <a:xfrm>
            <a:off x="4956446" y="261761"/>
            <a:ext cx="13140765" cy="1315806"/>
          </a:xfrm>
          <a:prstGeom prst="rect">
            <a:avLst/>
          </a:prstGeom>
        </p:spPr>
        <p:txBody>
          <a:bodyPr lIns="0" tIns="0" rIns="0" bIns="0" rtlCol="0" anchor="t">
            <a:spAutoFit/>
          </a:bodyPr>
          <a:lstStyle/>
          <a:p>
            <a:pPr algn="l">
              <a:lnSpc>
                <a:spcPts val="10722"/>
              </a:lnSpc>
            </a:pPr>
            <a:r>
              <a:rPr lang="en-US" sz="7659" dirty="0" err="1">
                <a:solidFill>
                  <a:srgbClr val="FFFFFF"/>
                </a:solidFill>
                <a:latin typeface="Ara Hamah Alfidaa"/>
                <a:ea typeface="Ara Hamah Alfidaa"/>
                <a:cs typeface="Ara Hamah Alfidaa"/>
                <a:sym typeface="Ara Hamah Alfidaa"/>
              </a:rPr>
              <a:t>Éviter</a:t>
            </a:r>
            <a:r>
              <a:rPr lang="en-US" sz="7659" dirty="0">
                <a:solidFill>
                  <a:srgbClr val="FFFFFF"/>
                </a:solidFill>
                <a:latin typeface="Ara Hamah Alfidaa"/>
                <a:ea typeface="Ara Hamah Alfidaa"/>
                <a:cs typeface="Ara Hamah Alfidaa"/>
                <a:sym typeface="Ara Hamah Alfidaa"/>
              </a:rPr>
              <a:t> la Duplication de Code</a:t>
            </a:r>
          </a:p>
        </p:txBody>
      </p:sp>
      <p:sp>
        <p:nvSpPr>
          <p:cNvPr id="13" name="TextBox 13"/>
          <p:cNvSpPr txBox="1"/>
          <p:nvPr/>
        </p:nvSpPr>
        <p:spPr>
          <a:xfrm>
            <a:off x="1215992" y="4399227"/>
            <a:ext cx="7412837" cy="1582039"/>
          </a:xfrm>
          <a:prstGeom prst="rect">
            <a:avLst/>
          </a:prstGeom>
        </p:spPr>
        <p:txBody>
          <a:bodyPr lIns="0" tIns="0" rIns="0" bIns="0" rtlCol="0" anchor="t">
            <a:spAutoFit/>
          </a:bodyPr>
          <a:lstStyle/>
          <a:p>
            <a:pPr algn="l">
              <a:lnSpc>
                <a:spcPts val="4245"/>
              </a:lnSpc>
              <a:spcBef>
                <a:spcPct val="0"/>
              </a:spcBef>
            </a:pPr>
            <a:r>
              <a:rPr lang="en-US" sz="3032" spc="24" dirty="0" err="1">
                <a:solidFill>
                  <a:srgbClr val="FFFFFF"/>
                </a:solidFill>
                <a:latin typeface="TT Chocolates"/>
                <a:ea typeface="TT Chocolates"/>
                <a:cs typeface="TT Chocolates"/>
                <a:sym typeface="TT Chocolates"/>
              </a:rPr>
              <a:t>Essayez</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toujours</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d’écrire</a:t>
            </a:r>
            <a:r>
              <a:rPr lang="en-US" sz="3032" spc="24" dirty="0">
                <a:solidFill>
                  <a:srgbClr val="FFFFFF"/>
                </a:solidFill>
                <a:latin typeface="TT Chocolates"/>
                <a:ea typeface="TT Chocolates"/>
                <a:cs typeface="TT Chocolates"/>
                <a:sym typeface="TT Chocolates"/>
              </a:rPr>
              <a:t> des </a:t>
            </a:r>
            <a:r>
              <a:rPr lang="en-US" sz="3032" spc="24" dirty="0" err="1">
                <a:solidFill>
                  <a:srgbClr val="FFFFFF"/>
                </a:solidFill>
                <a:latin typeface="TT Chocolates"/>
                <a:ea typeface="TT Chocolates"/>
                <a:cs typeface="TT Chocolates"/>
                <a:sym typeface="TT Chocolates"/>
              </a:rPr>
              <a:t>fonctions</a:t>
            </a:r>
            <a:r>
              <a:rPr lang="en-US" sz="3032" spc="24" dirty="0">
                <a:solidFill>
                  <a:srgbClr val="FFFFFF"/>
                </a:solidFill>
                <a:latin typeface="TT Chocolates"/>
                <a:ea typeface="TT Chocolates"/>
                <a:cs typeface="TT Chocolates"/>
                <a:sym typeface="TT Chocolates"/>
              </a:rPr>
              <a:t> pour </a:t>
            </a:r>
            <a:r>
              <a:rPr lang="en-US" sz="3032" spc="24" dirty="0" err="1">
                <a:solidFill>
                  <a:srgbClr val="FFFFFF"/>
                </a:solidFill>
                <a:latin typeface="TT Chocolates"/>
                <a:ea typeface="TT Chocolates"/>
                <a:cs typeface="TT Chocolates"/>
                <a:sym typeface="TT Chocolates"/>
              </a:rPr>
              <a:t>éviter</a:t>
            </a:r>
            <a:r>
              <a:rPr lang="en-US" sz="3032" spc="24" dirty="0">
                <a:solidFill>
                  <a:srgbClr val="FFFFFF"/>
                </a:solidFill>
                <a:latin typeface="TT Chocolates"/>
                <a:ea typeface="TT Chocolates"/>
                <a:cs typeface="TT Chocolates"/>
                <a:sym typeface="TT Chocolates"/>
              </a:rPr>
              <a:t> de </a:t>
            </a:r>
            <a:r>
              <a:rPr lang="en-US" sz="3032" spc="24" dirty="0" err="1">
                <a:solidFill>
                  <a:srgbClr val="FFFFFF"/>
                </a:solidFill>
                <a:latin typeface="TT Chocolates"/>
                <a:ea typeface="TT Chocolates"/>
                <a:cs typeface="TT Chocolates"/>
                <a:sym typeface="TT Chocolates"/>
              </a:rPr>
              <a:t>répéter</a:t>
            </a:r>
            <a:r>
              <a:rPr lang="en-US" sz="3032" spc="24" dirty="0">
                <a:solidFill>
                  <a:srgbClr val="FFFFFF"/>
                </a:solidFill>
                <a:latin typeface="TT Chocolates"/>
                <a:ea typeface="TT Chocolates"/>
                <a:cs typeface="TT Chocolates"/>
                <a:sym typeface="TT Chocolates"/>
              </a:rPr>
              <a:t> le </a:t>
            </a:r>
            <a:r>
              <a:rPr lang="en-US" sz="3032" spc="24" dirty="0" err="1">
                <a:solidFill>
                  <a:srgbClr val="FFFFFF"/>
                </a:solidFill>
                <a:latin typeface="TT Chocolates"/>
                <a:ea typeface="TT Chocolates"/>
                <a:cs typeface="TT Chocolates"/>
                <a:sym typeface="TT Chocolates"/>
              </a:rPr>
              <a:t>même</a:t>
            </a:r>
            <a:r>
              <a:rPr lang="en-US" sz="3032" spc="24" dirty="0">
                <a:solidFill>
                  <a:srgbClr val="FFFFFF"/>
                </a:solidFill>
                <a:latin typeface="TT Chocolates"/>
                <a:ea typeface="TT Chocolates"/>
                <a:cs typeface="TT Chocolates"/>
                <a:sym typeface="TT Chocolates"/>
              </a:rPr>
              <a:t> code à </a:t>
            </a:r>
            <a:r>
              <a:rPr lang="en-US" sz="3032" spc="24" dirty="0" err="1">
                <a:solidFill>
                  <a:srgbClr val="FFFFFF"/>
                </a:solidFill>
                <a:latin typeface="TT Chocolates"/>
                <a:ea typeface="TT Chocolates"/>
                <a:cs typeface="TT Chocolates"/>
                <a:sym typeface="TT Chocolates"/>
              </a:rPr>
              <a:t>plusieurs</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endroits</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Cela</a:t>
            </a:r>
            <a:r>
              <a:rPr lang="en-US" sz="3032" spc="24" dirty="0">
                <a:solidFill>
                  <a:srgbClr val="FFFFFF"/>
                </a:solidFill>
                <a:latin typeface="TT Chocolates"/>
                <a:ea typeface="TT Chocolates"/>
                <a:cs typeface="TT Chocolates"/>
                <a:sym typeface="TT Chocolates"/>
              </a:rPr>
              <a:t> </a:t>
            </a:r>
            <a:r>
              <a:rPr lang="en-US" sz="3032" spc="24" dirty="0" err="1">
                <a:solidFill>
                  <a:srgbClr val="FFFFFF"/>
                </a:solidFill>
                <a:latin typeface="TT Chocolates"/>
                <a:ea typeface="TT Chocolates"/>
                <a:cs typeface="TT Chocolates"/>
                <a:sym typeface="TT Chocolates"/>
              </a:rPr>
              <a:t>facilite</a:t>
            </a:r>
            <a:r>
              <a:rPr lang="en-US" sz="3032" spc="24" dirty="0">
                <a:solidFill>
                  <a:srgbClr val="FFFFFF"/>
                </a:solidFill>
                <a:latin typeface="TT Chocolates"/>
                <a:ea typeface="TT Chocolates"/>
                <a:cs typeface="TT Chocolates"/>
                <a:sym typeface="TT Chocolates"/>
              </a:rPr>
              <a:t> la maintenance.</a:t>
            </a:r>
          </a:p>
        </p:txBody>
      </p:sp>
      <p:pic>
        <p:nvPicPr>
          <p:cNvPr id="15" name="Picture 14">
            <a:extLst>
              <a:ext uri="{FF2B5EF4-FFF2-40B4-BE49-F238E27FC236}">
                <a16:creationId xmlns:a16="http://schemas.microsoft.com/office/drawing/2014/main" id="{8747BE9F-3A93-4FEB-A0D9-459AC061B65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29462" y="3238500"/>
            <a:ext cx="874978" cy="8749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495</Words>
  <Application>Microsoft Office PowerPoint</Application>
  <PresentationFormat>Personnalisé</PresentationFormat>
  <Paragraphs>53</Paragraphs>
  <Slides>14</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14</vt:i4>
      </vt:variant>
    </vt:vector>
  </HeadingPairs>
  <TitlesOfParts>
    <vt:vector size="22" baseType="lpstr">
      <vt:lpstr>TT Chocolates</vt:lpstr>
      <vt:lpstr>Calibri</vt:lpstr>
      <vt:lpstr>Tek Tall Arabic Bold</vt:lpstr>
      <vt:lpstr>Ara Hamah Alfidaa</vt:lpstr>
      <vt:lpstr>Arial</vt:lpstr>
      <vt:lpstr>TT Chocolates Bold</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Blue Modern Virtual Reality Presentation</dc:title>
  <cp:lastModifiedBy>mouadhallaffou@outlook.fr</cp:lastModifiedBy>
  <cp:revision>3</cp:revision>
  <dcterms:created xsi:type="dcterms:W3CDTF">2006-08-16T00:00:00Z</dcterms:created>
  <dcterms:modified xsi:type="dcterms:W3CDTF">2024-09-09T20:52:34Z</dcterms:modified>
  <dc:identifier>DAGQLdR51Zk</dc:identifier>
</cp:coreProperties>
</file>